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33"/>
  </p:notesMasterIdLst>
  <p:sldIdLst>
    <p:sldId id="258" r:id="rId3"/>
    <p:sldId id="261" r:id="rId4"/>
    <p:sldId id="287" r:id="rId5"/>
    <p:sldId id="288" r:id="rId6"/>
    <p:sldId id="262" r:id="rId7"/>
    <p:sldId id="265" r:id="rId8"/>
    <p:sldId id="266" r:id="rId9"/>
    <p:sldId id="267" r:id="rId10"/>
    <p:sldId id="268" r:id="rId11"/>
    <p:sldId id="290" r:id="rId12"/>
    <p:sldId id="269" r:id="rId13"/>
    <p:sldId id="270" r:id="rId14"/>
    <p:sldId id="291" r:id="rId15"/>
    <p:sldId id="271" r:id="rId16"/>
    <p:sldId id="292" r:id="rId17"/>
    <p:sldId id="293" r:id="rId18"/>
    <p:sldId id="272" r:id="rId19"/>
    <p:sldId id="273" r:id="rId20"/>
    <p:sldId id="274" r:id="rId21"/>
    <p:sldId id="286" r:id="rId22"/>
    <p:sldId id="276" r:id="rId23"/>
    <p:sldId id="277" r:id="rId24"/>
    <p:sldId id="278" r:id="rId25"/>
    <p:sldId id="279" r:id="rId26"/>
    <p:sldId id="280" r:id="rId27"/>
    <p:sldId id="281" r:id="rId28"/>
    <p:sldId id="282" r:id="rId29"/>
    <p:sldId id="283" r:id="rId30"/>
    <p:sldId id="294" r:id="rId31"/>
    <p:sldId id="284" r:id="rId32"/>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86282" autoAdjust="0"/>
  </p:normalViewPr>
  <p:slideViewPr>
    <p:cSldViewPr snapToGrid="0" snapToObjects="1">
      <p:cViewPr varScale="1">
        <p:scale>
          <a:sx n="92" d="100"/>
          <a:sy n="92" d="100"/>
        </p:scale>
        <p:origin x="1344"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217E387-6A6D-44B0-9B1C-EF706FC48572}" type="doc">
      <dgm:prSet loTypeId="urn:microsoft.com/office/officeart/2005/8/layout/process4" loCatId="list" qsTypeId="urn:microsoft.com/office/officeart/2005/8/quickstyle/simple1" qsCatId="simple" csTypeId="urn:microsoft.com/office/officeart/2005/8/colors/accent1_2" csCatId="accent1" phldr="1"/>
      <dgm:spPr/>
      <dgm:t>
        <a:bodyPr/>
        <a:lstStyle/>
        <a:p>
          <a:endParaRPr lang="en-US"/>
        </a:p>
      </dgm:t>
    </dgm:pt>
    <dgm:pt modelId="{32D2F2C0-1BA6-4492-BC2F-0424831DB3EE}">
      <dgm:prSet phldrT="[Text]"/>
      <dgm:spPr/>
      <dgm:t>
        <a:bodyPr/>
        <a:lstStyle/>
        <a:p>
          <a:r>
            <a:rPr lang="en-US" dirty="0" smtClean="0"/>
            <a:t>Mitigation Requirement</a:t>
          </a:r>
          <a:endParaRPr lang="en-US" dirty="0"/>
        </a:p>
      </dgm:t>
    </dgm:pt>
    <dgm:pt modelId="{510CEB74-ABE1-4DD1-84AB-9F230AE99FC5}" type="parTrans" cxnId="{FE5AA723-856C-4B76-8284-942FD1CC8FBE}">
      <dgm:prSet/>
      <dgm:spPr/>
      <dgm:t>
        <a:bodyPr/>
        <a:lstStyle/>
        <a:p>
          <a:endParaRPr lang="en-US"/>
        </a:p>
      </dgm:t>
    </dgm:pt>
    <dgm:pt modelId="{A8590CC4-BF6E-4AD2-ABBB-317918F252F7}" type="sibTrans" cxnId="{FE5AA723-856C-4B76-8284-942FD1CC8FBE}">
      <dgm:prSet/>
      <dgm:spPr/>
      <dgm:t>
        <a:bodyPr/>
        <a:lstStyle/>
        <a:p>
          <a:endParaRPr lang="en-US"/>
        </a:p>
      </dgm:t>
    </dgm:pt>
    <dgm:pt modelId="{1BE58FF3-A454-4B33-A357-BA358E96E474}">
      <dgm:prSet phldrT="[Text]"/>
      <dgm:spPr/>
      <dgm:t>
        <a:bodyPr/>
        <a:lstStyle/>
        <a:p>
          <a:r>
            <a:rPr lang="en-US" dirty="0" smtClean="0"/>
            <a:t>Recitals</a:t>
          </a:r>
          <a:endParaRPr lang="en-US" dirty="0"/>
        </a:p>
      </dgm:t>
    </dgm:pt>
    <dgm:pt modelId="{883D1D9E-641D-4D18-AF32-4D0AA90E34AA}" type="parTrans" cxnId="{272E40D5-2EC7-4F17-98D7-DE5312406254}">
      <dgm:prSet/>
      <dgm:spPr/>
      <dgm:t>
        <a:bodyPr/>
        <a:lstStyle/>
        <a:p>
          <a:endParaRPr lang="en-US"/>
        </a:p>
      </dgm:t>
    </dgm:pt>
    <dgm:pt modelId="{BC186F75-FBD4-442A-8F0E-5C832ADD025A}" type="sibTrans" cxnId="{272E40D5-2EC7-4F17-98D7-DE5312406254}">
      <dgm:prSet/>
      <dgm:spPr/>
      <dgm:t>
        <a:bodyPr/>
        <a:lstStyle/>
        <a:p>
          <a:endParaRPr lang="en-US"/>
        </a:p>
      </dgm:t>
    </dgm:pt>
    <dgm:pt modelId="{7847664C-5B70-46F6-BA62-61F6F70D9F3F}">
      <dgm:prSet phldrT="[Text]"/>
      <dgm:spPr/>
      <dgm:t>
        <a:bodyPr/>
        <a:lstStyle/>
        <a:p>
          <a:r>
            <a:rPr lang="en-US" dirty="0" smtClean="0"/>
            <a:t>Conservation Purpose</a:t>
          </a:r>
          <a:endParaRPr lang="en-US" dirty="0"/>
        </a:p>
      </dgm:t>
    </dgm:pt>
    <dgm:pt modelId="{3948EDB9-46B7-4C72-AD89-52882A1CB2E0}" type="parTrans" cxnId="{E14EB262-F4DB-483D-A757-95929F63049B}">
      <dgm:prSet/>
      <dgm:spPr/>
      <dgm:t>
        <a:bodyPr/>
        <a:lstStyle/>
        <a:p>
          <a:endParaRPr lang="en-US"/>
        </a:p>
      </dgm:t>
    </dgm:pt>
    <dgm:pt modelId="{E0F0924B-210F-4C34-A80C-896914FA33BB}" type="sibTrans" cxnId="{E14EB262-F4DB-483D-A757-95929F63049B}">
      <dgm:prSet/>
      <dgm:spPr/>
      <dgm:t>
        <a:bodyPr/>
        <a:lstStyle/>
        <a:p>
          <a:endParaRPr lang="en-US"/>
        </a:p>
      </dgm:t>
    </dgm:pt>
    <dgm:pt modelId="{2849BBB0-5895-4AA9-80D5-FEEA00BF5C09}">
      <dgm:prSet phldrT="[Text]"/>
      <dgm:spPr/>
      <dgm:t>
        <a:bodyPr/>
        <a:lstStyle/>
        <a:p>
          <a:r>
            <a:rPr lang="en-US" dirty="0" smtClean="0"/>
            <a:t>Uses</a:t>
          </a:r>
          <a:endParaRPr lang="en-US" dirty="0"/>
        </a:p>
      </dgm:t>
    </dgm:pt>
    <dgm:pt modelId="{2646DE0E-A0FF-4936-AEC1-AC539864D079}" type="parTrans" cxnId="{C1C55FAA-852F-4541-9E30-1DD522537BCF}">
      <dgm:prSet/>
      <dgm:spPr/>
      <dgm:t>
        <a:bodyPr/>
        <a:lstStyle/>
        <a:p>
          <a:endParaRPr lang="en-US"/>
        </a:p>
      </dgm:t>
    </dgm:pt>
    <dgm:pt modelId="{3231D355-CDF8-4E8C-B32C-C7282D506E38}" type="sibTrans" cxnId="{C1C55FAA-852F-4541-9E30-1DD522537BCF}">
      <dgm:prSet/>
      <dgm:spPr/>
      <dgm:t>
        <a:bodyPr/>
        <a:lstStyle/>
        <a:p>
          <a:endParaRPr lang="en-US"/>
        </a:p>
      </dgm:t>
    </dgm:pt>
    <dgm:pt modelId="{5F846706-19B1-4A2C-B82E-E4C8397443F3}">
      <dgm:prSet phldrT="[Text]"/>
      <dgm:spPr/>
      <dgm:t>
        <a:bodyPr/>
        <a:lstStyle/>
        <a:p>
          <a:r>
            <a:rPr lang="en-US" dirty="0" smtClean="0"/>
            <a:t>Permitted</a:t>
          </a:r>
          <a:endParaRPr lang="en-US" dirty="0"/>
        </a:p>
      </dgm:t>
    </dgm:pt>
    <dgm:pt modelId="{BC9968B4-8575-434A-8672-B540C688EA58}" type="parTrans" cxnId="{1B7BF8CC-2FAC-405A-A18B-B4DD8C2F3BA6}">
      <dgm:prSet/>
      <dgm:spPr/>
      <dgm:t>
        <a:bodyPr/>
        <a:lstStyle/>
        <a:p>
          <a:endParaRPr lang="en-US"/>
        </a:p>
      </dgm:t>
    </dgm:pt>
    <dgm:pt modelId="{813F1C50-4873-46DF-A99A-B3B0CE31F92A}" type="sibTrans" cxnId="{1B7BF8CC-2FAC-405A-A18B-B4DD8C2F3BA6}">
      <dgm:prSet/>
      <dgm:spPr/>
      <dgm:t>
        <a:bodyPr/>
        <a:lstStyle/>
        <a:p>
          <a:endParaRPr lang="en-US"/>
        </a:p>
      </dgm:t>
    </dgm:pt>
    <dgm:pt modelId="{46332EC5-3CC5-48B3-BFE7-51F1EF977BEE}">
      <dgm:prSet phldrT="[Text]"/>
      <dgm:spPr/>
      <dgm:t>
        <a:bodyPr/>
        <a:lstStyle/>
        <a:p>
          <a:r>
            <a:rPr lang="en-US" dirty="0" smtClean="0"/>
            <a:t>Prohibited</a:t>
          </a:r>
          <a:endParaRPr lang="en-US" dirty="0"/>
        </a:p>
      </dgm:t>
    </dgm:pt>
    <dgm:pt modelId="{087DFDD6-F84C-4F8D-AA02-D854160C516D}" type="parTrans" cxnId="{3372AED5-49C8-48AB-A55A-4181BB2FD7DC}">
      <dgm:prSet/>
      <dgm:spPr/>
      <dgm:t>
        <a:bodyPr/>
        <a:lstStyle/>
        <a:p>
          <a:endParaRPr lang="en-US"/>
        </a:p>
      </dgm:t>
    </dgm:pt>
    <dgm:pt modelId="{F3A694F6-C5F3-4BB3-B0BB-304615DBEA41}" type="sibTrans" cxnId="{3372AED5-49C8-48AB-A55A-4181BB2FD7DC}">
      <dgm:prSet/>
      <dgm:spPr/>
      <dgm:t>
        <a:bodyPr/>
        <a:lstStyle/>
        <a:p>
          <a:endParaRPr lang="en-US"/>
        </a:p>
      </dgm:t>
    </dgm:pt>
    <dgm:pt modelId="{B9594E19-9883-40D4-86F4-76849432BA8B}">
      <dgm:prSet phldrT="[Text]"/>
      <dgm:spPr/>
      <dgm:t>
        <a:bodyPr/>
        <a:lstStyle/>
        <a:p>
          <a:r>
            <a:rPr lang="en-US" dirty="0" smtClean="0"/>
            <a:t>Perpetuity</a:t>
          </a:r>
          <a:endParaRPr lang="en-US" dirty="0"/>
        </a:p>
      </dgm:t>
    </dgm:pt>
    <dgm:pt modelId="{88B45C81-0DFD-4BCE-93DF-6AA7D03C26F3}" type="parTrans" cxnId="{EE00BA49-D895-4469-B1F7-77E99620018A}">
      <dgm:prSet/>
      <dgm:spPr/>
      <dgm:t>
        <a:bodyPr/>
        <a:lstStyle/>
        <a:p>
          <a:endParaRPr lang="en-US"/>
        </a:p>
      </dgm:t>
    </dgm:pt>
    <dgm:pt modelId="{A70F1DE2-BD39-4D25-965E-80511B9755AD}" type="sibTrans" cxnId="{EE00BA49-D895-4469-B1F7-77E99620018A}">
      <dgm:prSet/>
      <dgm:spPr/>
      <dgm:t>
        <a:bodyPr/>
        <a:lstStyle/>
        <a:p>
          <a:endParaRPr lang="en-US"/>
        </a:p>
      </dgm:t>
    </dgm:pt>
    <dgm:pt modelId="{122A37FC-21A9-417C-B658-CCA8B094A4D0}">
      <dgm:prSet phldrT="[Text]"/>
      <dgm:spPr/>
      <dgm:t>
        <a:bodyPr/>
        <a:lstStyle/>
        <a:p>
          <a:r>
            <a:rPr lang="en-US" dirty="0" smtClean="0"/>
            <a:t>Monitoring &amp; Stewardship	</a:t>
          </a:r>
          <a:endParaRPr lang="en-US" dirty="0"/>
        </a:p>
      </dgm:t>
    </dgm:pt>
    <dgm:pt modelId="{819948A4-C572-4B66-A211-11C381AE0F22}" type="parTrans" cxnId="{611B6159-E8C4-40F3-8CE7-84A9D1A8FCA0}">
      <dgm:prSet/>
      <dgm:spPr/>
      <dgm:t>
        <a:bodyPr/>
        <a:lstStyle/>
        <a:p>
          <a:endParaRPr lang="en-US"/>
        </a:p>
      </dgm:t>
    </dgm:pt>
    <dgm:pt modelId="{17B9F0E2-9FF4-4F8E-8ED9-6E2F1C891E4D}" type="sibTrans" cxnId="{611B6159-E8C4-40F3-8CE7-84A9D1A8FCA0}">
      <dgm:prSet/>
      <dgm:spPr/>
      <dgm:t>
        <a:bodyPr/>
        <a:lstStyle/>
        <a:p>
          <a:endParaRPr lang="en-US"/>
        </a:p>
      </dgm:t>
    </dgm:pt>
    <dgm:pt modelId="{7600E296-F7E2-4D85-BC5F-37CDBAA3ABF9}">
      <dgm:prSet phldrT="[Text]"/>
      <dgm:spPr/>
      <dgm:t>
        <a:bodyPr/>
        <a:lstStyle/>
        <a:p>
          <a:r>
            <a:rPr lang="en-US" dirty="0" smtClean="0"/>
            <a:t>Enforcement</a:t>
          </a:r>
          <a:endParaRPr lang="en-US" dirty="0"/>
        </a:p>
      </dgm:t>
    </dgm:pt>
    <dgm:pt modelId="{866221E8-8D60-4F1E-A176-1F13FA012F44}" type="parTrans" cxnId="{15E1276D-0E15-4CC7-B3C9-448EDA836276}">
      <dgm:prSet/>
      <dgm:spPr/>
      <dgm:t>
        <a:bodyPr/>
        <a:lstStyle/>
        <a:p>
          <a:endParaRPr lang="en-US"/>
        </a:p>
      </dgm:t>
    </dgm:pt>
    <dgm:pt modelId="{BEC7AE87-2AD3-418B-A1A1-CF889FE1BEF5}" type="sibTrans" cxnId="{15E1276D-0E15-4CC7-B3C9-448EDA836276}">
      <dgm:prSet/>
      <dgm:spPr/>
      <dgm:t>
        <a:bodyPr/>
        <a:lstStyle/>
        <a:p>
          <a:endParaRPr lang="en-US"/>
        </a:p>
      </dgm:t>
    </dgm:pt>
    <dgm:pt modelId="{EBC690D7-CFCD-4288-91F2-9FF476BF2B51}" type="pres">
      <dgm:prSet presAssocID="{2217E387-6A6D-44B0-9B1C-EF706FC48572}" presName="Name0" presStyleCnt="0">
        <dgm:presLayoutVars>
          <dgm:dir/>
          <dgm:animLvl val="lvl"/>
          <dgm:resizeHandles val="exact"/>
        </dgm:presLayoutVars>
      </dgm:prSet>
      <dgm:spPr/>
      <dgm:t>
        <a:bodyPr/>
        <a:lstStyle/>
        <a:p>
          <a:endParaRPr lang="en-US"/>
        </a:p>
      </dgm:t>
    </dgm:pt>
    <dgm:pt modelId="{2A483389-E7B9-42C6-AE5D-27D82382ED33}" type="pres">
      <dgm:prSet presAssocID="{B9594E19-9883-40D4-86F4-76849432BA8B}" presName="boxAndChildren" presStyleCnt="0"/>
      <dgm:spPr/>
    </dgm:pt>
    <dgm:pt modelId="{667C9AAC-9B52-42B9-BE66-6F8CFDAA3E78}" type="pres">
      <dgm:prSet presAssocID="{B9594E19-9883-40D4-86F4-76849432BA8B}" presName="parentTextBox" presStyleLbl="node1" presStyleIdx="0" presStyleCnt="3"/>
      <dgm:spPr/>
      <dgm:t>
        <a:bodyPr/>
        <a:lstStyle/>
        <a:p>
          <a:endParaRPr lang="en-US"/>
        </a:p>
      </dgm:t>
    </dgm:pt>
    <dgm:pt modelId="{E094B06C-D1E4-4392-8DB6-8C1C12D28D62}" type="pres">
      <dgm:prSet presAssocID="{B9594E19-9883-40D4-86F4-76849432BA8B}" presName="entireBox" presStyleLbl="node1" presStyleIdx="0" presStyleCnt="3"/>
      <dgm:spPr/>
      <dgm:t>
        <a:bodyPr/>
        <a:lstStyle/>
        <a:p>
          <a:endParaRPr lang="en-US"/>
        </a:p>
      </dgm:t>
    </dgm:pt>
    <dgm:pt modelId="{4A12675B-476E-412D-9A2E-17F7E5206ABF}" type="pres">
      <dgm:prSet presAssocID="{B9594E19-9883-40D4-86F4-76849432BA8B}" presName="descendantBox" presStyleCnt="0"/>
      <dgm:spPr/>
    </dgm:pt>
    <dgm:pt modelId="{38DBFBFE-D444-4C3A-9136-A8340EE5B96E}" type="pres">
      <dgm:prSet presAssocID="{122A37FC-21A9-417C-B658-CCA8B094A4D0}" presName="childTextBox" presStyleLbl="fgAccFollowNode1" presStyleIdx="0" presStyleCnt="6">
        <dgm:presLayoutVars>
          <dgm:bulletEnabled val="1"/>
        </dgm:presLayoutVars>
      </dgm:prSet>
      <dgm:spPr/>
      <dgm:t>
        <a:bodyPr/>
        <a:lstStyle/>
        <a:p>
          <a:endParaRPr lang="en-US"/>
        </a:p>
      </dgm:t>
    </dgm:pt>
    <dgm:pt modelId="{F4BC6779-1EFC-48F8-BD22-0E42A5B3C386}" type="pres">
      <dgm:prSet presAssocID="{7600E296-F7E2-4D85-BC5F-37CDBAA3ABF9}" presName="childTextBox" presStyleLbl="fgAccFollowNode1" presStyleIdx="1" presStyleCnt="6">
        <dgm:presLayoutVars>
          <dgm:bulletEnabled val="1"/>
        </dgm:presLayoutVars>
      </dgm:prSet>
      <dgm:spPr/>
      <dgm:t>
        <a:bodyPr/>
        <a:lstStyle/>
        <a:p>
          <a:endParaRPr lang="en-US"/>
        </a:p>
      </dgm:t>
    </dgm:pt>
    <dgm:pt modelId="{2542E735-7889-4021-BDEA-6F36803B2CEF}" type="pres">
      <dgm:prSet presAssocID="{3231D355-CDF8-4E8C-B32C-C7282D506E38}" presName="sp" presStyleCnt="0"/>
      <dgm:spPr/>
    </dgm:pt>
    <dgm:pt modelId="{A3EC3924-2F6F-4EE0-BC7D-43C167453770}" type="pres">
      <dgm:prSet presAssocID="{2849BBB0-5895-4AA9-80D5-FEEA00BF5C09}" presName="arrowAndChildren" presStyleCnt="0"/>
      <dgm:spPr/>
    </dgm:pt>
    <dgm:pt modelId="{D2A84E21-F9B1-4C34-8F09-90B0F3403CD8}" type="pres">
      <dgm:prSet presAssocID="{2849BBB0-5895-4AA9-80D5-FEEA00BF5C09}" presName="parentTextArrow" presStyleLbl="node1" presStyleIdx="0" presStyleCnt="3"/>
      <dgm:spPr/>
      <dgm:t>
        <a:bodyPr/>
        <a:lstStyle/>
        <a:p>
          <a:endParaRPr lang="en-US"/>
        </a:p>
      </dgm:t>
    </dgm:pt>
    <dgm:pt modelId="{B35084AA-C4DC-4644-8DA4-383A110C39B2}" type="pres">
      <dgm:prSet presAssocID="{2849BBB0-5895-4AA9-80D5-FEEA00BF5C09}" presName="arrow" presStyleLbl="node1" presStyleIdx="1" presStyleCnt="3"/>
      <dgm:spPr/>
      <dgm:t>
        <a:bodyPr/>
        <a:lstStyle/>
        <a:p>
          <a:endParaRPr lang="en-US"/>
        </a:p>
      </dgm:t>
    </dgm:pt>
    <dgm:pt modelId="{87F05E9C-054B-476F-A0AD-58FBF08FC445}" type="pres">
      <dgm:prSet presAssocID="{2849BBB0-5895-4AA9-80D5-FEEA00BF5C09}" presName="descendantArrow" presStyleCnt="0"/>
      <dgm:spPr/>
    </dgm:pt>
    <dgm:pt modelId="{1D2DE4EA-BFE5-49C2-B98F-E9E8E69417ED}" type="pres">
      <dgm:prSet presAssocID="{5F846706-19B1-4A2C-B82E-E4C8397443F3}" presName="childTextArrow" presStyleLbl="fgAccFollowNode1" presStyleIdx="2" presStyleCnt="6">
        <dgm:presLayoutVars>
          <dgm:bulletEnabled val="1"/>
        </dgm:presLayoutVars>
      </dgm:prSet>
      <dgm:spPr/>
      <dgm:t>
        <a:bodyPr/>
        <a:lstStyle/>
        <a:p>
          <a:endParaRPr lang="en-US"/>
        </a:p>
      </dgm:t>
    </dgm:pt>
    <dgm:pt modelId="{73C07899-79D1-4E7E-BF42-E20452F5ACAD}" type="pres">
      <dgm:prSet presAssocID="{46332EC5-3CC5-48B3-BFE7-51F1EF977BEE}" presName="childTextArrow" presStyleLbl="fgAccFollowNode1" presStyleIdx="3" presStyleCnt="6">
        <dgm:presLayoutVars>
          <dgm:bulletEnabled val="1"/>
        </dgm:presLayoutVars>
      </dgm:prSet>
      <dgm:spPr/>
      <dgm:t>
        <a:bodyPr/>
        <a:lstStyle/>
        <a:p>
          <a:endParaRPr lang="en-US"/>
        </a:p>
      </dgm:t>
    </dgm:pt>
    <dgm:pt modelId="{AD20B60F-046F-4074-8DA4-69736B5025D2}" type="pres">
      <dgm:prSet presAssocID="{A8590CC4-BF6E-4AD2-ABBB-317918F252F7}" presName="sp" presStyleCnt="0"/>
      <dgm:spPr/>
    </dgm:pt>
    <dgm:pt modelId="{30064CB2-1B8E-4BAB-8524-247F543511C9}" type="pres">
      <dgm:prSet presAssocID="{32D2F2C0-1BA6-4492-BC2F-0424831DB3EE}" presName="arrowAndChildren" presStyleCnt="0"/>
      <dgm:spPr/>
    </dgm:pt>
    <dgm:pt modelId="{0FDB17B9-F58B-4B7A-AFFF-8C084EFE6439}" type="pres">
      <dgm:prSet presAssocID="{32D2F2C0-1BA6-4492-BC2F-0424831DB3EE}" presName="parentTextArrow" presStyleLbl="node1" presStyleIdx="1" presStyleCnt="3"/>
      <dgm:spPr/>
      <dgm:t>
        <a:bodyPr/>
        <a:lstStyle/>
        <a:p>
          <a:endParaRPr lang="en-US"/>
        </a:p>
      </dgm:t>
    </dgm:pt>
    <dgm:pt modelId="{780B04C4-116E-4737-8CCD-C035BDD3FCB9}" type="pres">
      <dgm:prSet presAssocID="{32D2F2C0-1BA6-4492-BC2F-0424831DB3EE}" presName="arrow" presStyleLbl="node1" presStyleIdx="2" presStyleCnt="3"/>
      <dgm:spPr/>
      <dgm:t>
        <a:bodyPr/>
        <a:lstStyle/>
        <a:p>
          <a:endParaRPr lang="en-US"/>
        </a:p>
      </dgm:t>
    </dgm:pt>
    <dgm:pt modelId="{C42CF945-10D8-4609-A122-CF42C463A351}" type="pres">
      <dgm:prSet presAssocID="{32D2F2C0-1BA6-4492-BC2F-0424831DB3EE}" presName="descendantArrow" presStyleCnt="0"/>
      <dgm:spPr/>
    </dgm:pt>
    <dgm:pt modelId="{A94AEDCB-8215-4ABB-83E6-D82B141D76BB}" type="pres">
      <dgm:prSet presAssocID="{1BE58FF3-A454-4B33-A357-BA358E96E474}" presName="childTextArrow" presStyleLbl="fgAccFollowNode1" presStyleIdx="4" presStyleCnt="6">
        <dgm:presLayoutVars>
          <dgm:bulletEnabled val="1"/>
        </dgm:presLayoutVars>
      </dgm:prSet>
      <dgm:spPr/>
      <dgm:t>
        <a:bodyPr/>
        <a:lstStyle/>
        <a:p>
          <a:endParaRPr lang="en-US"/>
        </a:p>
      </dgm:t>
    </dgm:pt>
    <dgm:pt modelId="{35D43461-D4FF-46D4-82F4-574A1622BA14}" type="pres">
      <dgm:prSet presAssocID="{7847664C-5B70-46F6-BA62-61F6F70D9F3F}" presName="childTextArrow" presStyleLbl="fgAccFollowNode1" presStyleIdx="5" presStyleCnt="6">
        <dgm:presLayoutVars>
          <dgm:bulletEnabled val="1"/>
        </dgm:presLayoutVars>
      </dgm:prSet>
      <dgm:spPr/>
      <dgm:t>
        <a:bodyPr/>
        <a:lstStyle/>
        <a:p>
          <a:endParaRPr lang="en-US"/>
        </a:p>
      </dgm:t>
    </dgm:pt>
  </dgm:ptLst>
  <dgm:cxnLst>
    <dgm:cxn modelId="{BFE6B105-BF3F-4F75-96B6-CC4EDC285FA6}" type="presOf" srcId="{122A37FC-21A9-417C-B658-CCA8B094A4D0}" destId="{38DBFBFE-D444-4C3A-9136-A8340EE5B96E}" srcOrd="0" destOrd="0" presId="urn:microsoft.com/office/officeart/2005/8/layout/process4"/>
    <dgm:cxn modelId="{EE00BA49-D895-4469-B1F7-77E99620018A}" srcId="{2217E387-6A6D-44B0-9B1C-EF706FC48572}" destId="{B9594E19-9883-40D4-86F4-76849432BA8B}" srcOrd="2" destOrd="0" parTransId="{88B45C81-0DFD-4BCE-93DF-6AA7D03C26F3}" sibTransId="{A70F1DE2-BD39-4D25-965E-80511B9755AD}"/>
    <dgm:cxn modelId="{91AD6EC9-DFA1-45E8-90F3-74B9BCA102B1}" type="presOf" srcId="{B9594E19-9883-40D4-86F4-76849432BA8B}" destId="{E094B06C-D1E4-4392-8DB6-8C1C12D28D62}" srcOrd="1" destOrd="0" presId="urn:microsoft.com/office/officeart/2005/8/layout/process4"/>
    <dgm:cxn modelId="{2487E44A-BB56-494B-8853-BFD6D50F5136}" type="presOf" srcId="{2849BBB0-5895-4AA9-80D5-FEEA00BF5C09}" destId="{D2A84E21-F9B1-4C34-8F09-90B0F3403CD8}" srcOrd="0" destOrd="0" presId="urn:microsoft.com/office/officeart/2005/8/layout/process4"/>
    <dgm:cxn modelId="{FF8BA053-24AA-4A63-B2CB-7A9D6EE81C60}" type="presOf" srcId="{B9594E19-9883-40D4-86F4-76849432BA8B}" destId="{667C9AAC-9B52-42B9-BE66-6F8CFDAA3E78}" srcOrd="0" destOrd="0" presId="urn:microsoft.com/office/officeart/2005/8/layout/process4"/>
    <dgm:cxn modelId="{E14EB262-F4DB-483D-A757-95929F63049B}" srcId="{32D2F2C0-1BA6-4492-BC2F-0424831DB3EE}" destId="{7847664C-5B70-46F6-BA62-61F6F70D9F3F}" srcOrd="1" destOrd="0" parTransId="{3948EDB9-46B7-4C72-AD89-52882A1CB2E0}" sibTransId="{E0F0924B-210F-4C34-A80C-896914FA33BB}"/>
    <dgm:cxn modelId="{1B7BF8CC-2FAC-405A-A18B-B4DD8C2F3BA6}" srcId="{2849BBB0-5895-4AA9-80D5-FEEA00BF5C09}" destId="{5F846706-19B1-4A2C-B82E-E4C8397443F3}" srcOrd="0" destOrd="0" parTransId="{BC9968B4-8575-434A-8672-B540C688EA58}" sibTransId="{813F1C50-4873-46DF-A99A-B3B0CE31F92A}"/>
    <dgm:cxn modelId="{611B6159-E8C4-40F3-8CE7-84A9D1A8FCA0}" srcId="{B9594E19-9883-40D4-86F4-76849432BA8B}" destId="{122A37FC-21A9-417C-B658-CCA8B094A4D0}" srcOrd="0" destOrd="0" parTransId="{819948A4-C572-4B66-A211-11C381AE0F22}" sibTransId="{17B9F0E2-9FF4-4F8E-8ED9-6E2F1C891E4D}"/>
    <dgm:cxn modelId="{DE4C5F15-8969-4962-9EE9-1326BB8DA035}" type="presOf" srcId="{2849BBB0-5895-4AA9-80D5-FEEA00BF5C09}" destId="{B35084AA-C4DC-4644-8DA4-383A110C39B2}" srcOrd="1" destOrd="0" presId="urn:microsoft.com/office/officeart/2005/8/layout/process4"/>
    <dgm:cxn modelId="{34F55242-AF63-45A0-B70E-AF023A074B93}" type="presOf" srcId="{2217E387-6A6D-44B0-9B1C-EF706FC48572}" destId="{EBC690D7-CFCD-4288-91F2-9FF476BF2B51}" srcOrd="0" destOrd="0" presId="urn:microsoft.com/office/officeart/2005/8/layout/process4"/>
    <dgm:cxn modelId="{38AC2A45-A65F-48AE-99E8-E8F4FC1B0214}" type="presOf" srcId="{1BE58FF3-A454-4B33-A357-BA358E96E474}" destId="{A94AEDCB-8215-4ABB-83E6-D82B141D76BB}" srcOrd="0" destOrd="0" presId="urn:microsoft.com/office/officeart/2005/8/layout/process4"/>
    <dgm:cxn modelId="{684397E4-C6C6-44FF-87B5-6F103F8816EF}" type="presOf" srcId="{7600E296-F7E2-4D85-BC5F-37CDBAA3ABF9}" destId="{F4BC6779-1EFC-48F8-BD22-0E42A5B3C386}" srcOrd="0" destOrd="0" presId="urn:microsoft.com/office/officeart/2005/8/layout/process4"/>
    <dgm:cxn modelId="{4833CE34-1099-4C93-85DE-913E5165E31F}" type="presOf" srcId="{7847664C-5B70-46F6-BA62-61F6F70D9F3F}" destId="{35D43461-D4FF-46D4-82F4-574A1622BA14}" srcOrd="0" destOrd="0" presId="urn:microsoft.com/office/officeart/2005/8/layout/process4"/>
    <dgm:cxn modelId="{A72F1FEF-E449-4746-B07D-148EBAA3D3AA}" type="presOf" srcId="{32D2F2C0-1BA6-4492-BC2F-0424831DB3EE}" destId="{780B04C4-116E-4737-8CCD-C035BDD3FCB9}" srcOrd="1" destOrd="0" presId="urn:microsoft.com/office/officeart/2005/8/layout/process4"/>
    <dgm:cxn modelId="{272E40D5-2EC7-4F17-98D7-DE5312406254}" srcId="{32D2F2C0-1BA6-4492-BC2F-0424831DB3EE}" destId="{1BE58FF3-A454-4B33-A357-BA358E96E474}" srcOrd="0" destOrd="0" parTransId="{883D1D9E-641D-4D18-AF32-4D0AA90E34AA}" sibTransId="{BC186F75-FBD4-442A-8F0E-5C832ADD025A}"/>
    <dgm:cxn modelId="{E234730B-1FF6-48CD-9C18-B5CAF0CB6251}" type="presOf" srcId="{32D2F2C0-1BA6-4492-BC2F-0424831DB3EE}" destId="{0FDB17B9-F58B-4B7A-AFFF-8C084EFE6439}" srcOrd="0" destOrd="0" presId="urn:microsoft.com/office/officeart/2005/8/layout/process4"/>
    <dgm:cxn modelId="{819C3338-66FC-45C7-8774-E91A456A1A98}" type="presOf" srcId="{46332EC5-3CC5-48B3-BFE7-51F1EF977BEE}" destId="{73C07899-79D1-4E7E-BF42-E20452F5ACAD}" srcOrd="0" destOrd="0" presId="urn:microsoft.com/office/officeart/2005/8/layout/process4"/>
    <dgm:cxn modelId="{06920264-D45D-4783-8E13-7344EA42BD98}" type="presOf" srcId="{5F846706-19B1-4A2C-B82E-E4C8397443F3}" destId="{1D2DE4EA-BFE5-49C2-B98F-E9E8E69417ED}" srcOrd="0" destOrd="0" presId="urn:microsoft.com/office/officeart/2005/8/layout/process4"/>
    <dgm:cxn modelId="{15E1276D-0E15-4CC7-B3C9-448EDA836276}" srcId="{B9594E19-9883-40D4-86F4-76849432BA8B}" destId="{7600E296-F7E2-4D85-BC5F-37CDBAA3ABF9}" srcOrd="1" destOrd="0" parTransId="{866221E8-8D60-4F1E-A176-1F13FA012F44}" sibTransId="{BEC7AE87-2AD3-418B-A1A1-CF889FE1BEF5}"/>
    <dgm:cxn modelId="{3372AED5-49C8-48AB-A55A-4181BB2FD7DC}" srcId="{2849BBB0-5895-4AA9-80D5-FEEA00BF5C09}" destId="{46332EC5-3CC5-48B3-BFE7-51F1EF977BEE}" srcOrd="1" destOrd="0" parTransId="{087DFDD6-F84C-4F8D-AA02-D854160C516D}" sibTransId="{F3A694F6-C5F3-4BB3-B0BB-304615DBEA41}"/>
    <dgm:cxn modelId="{C1C55FAA-852F-4541-9E30-1DD522537BCF}" srcId="{2217E387-6A6D-44B0-9B1C-EF706FC48572}" destId="{2849BBB0-5895-4AA9-80D5-FEEA00BF5C09}" srcOrd="1" destOrd="0" parTransId="{2646DE0E-A0FF-4936-AEC1-AC539864D079}" sibTransId="{3231D355-CDF8-4E8C-B32C-C7282D506E38}"/>
    <dgm:cxn modelId="{FE5AA723-856C-4B76-8284-942FD1CC8FBE}" srcId="{2217E387-6A6D-44B0-9B1C-EF706FC48572}" destId="{32D2F2C0-1BA6-4492-BC2F-0424831DB3EE}" srcOrd="0" destOrd="0" parTransId="{510CEB74-ABE1-4DD1-84AB-9F230AE99FC5}" sibTransId="{A8590CC4-BF6E-4AD2-ABBB-317918F252F7}"/>
    <dgm:cxn modelId="{F5936B9A-1D76-4FF3-8081-03557307F0F3}" type="presParOf" srcId="{EBC690D7-CFCD-4288-91F2-9FF476BF2B51}" destId="{2A483389-E7B9-42C6-AE5D-27D82382ED33}" srcOrd="0" destOrd="0" presId="urn:microsoft.com/office/officeart/2005/8/layout/process4"/>
    <dgm:cxn modelId="{3B06342C-62E8-4FB3-B15A-27869E17F2E2}" type="presParOf" srcId="{2A483389-E7B9-42C6-AE5D-27D82382ED33}" destId="{667C9AAC-9B52-42B9-BE66-6F8CFDAA3E78}" srcOrd="0" destOrd="0" presId="urn:microsoft.com/office/officeart/2005/8/layout/process4"/>
    <dgm:cxn modelId="{CC8CDEB2-1D19-4304-9CEE-F2746E82E37D}" type="presParOf" srcId="{2A483389-E7B9-42C6-AE5D-27D82382ED33}" destId="{E094B06C-D1E4-4392-8DB6-8C1C12D28D62}" srcOrd="1" destOrd="0" presId="urn:microsoft.com/office/officeart/2005/8/layout/process4"/>
    <dgm:cxn modelId="{6703A428-46F2-4011-825C-2CDE31489C14}" type="presParOf" srcId="{2A483389-E7B9-42C6-AE5D-27D82382ED33}" destId="{4A12675B-476E-412D-9A2E-17F7E5206ABF}" srcOrd="2" destOrd="0" presId="urn:microsoft.com/office/officeart/2005/8/layout/process4"/>
    <dgm:cxn modelId="{ABA9E30B-61A4-478C-95DF-67239F6A35F5}" type="presParOf" srcId="{4A12675B-476E-412D-9A2E-17F7E5206ABF}" destId="{38DBFBFE-D444-4C3A-9136-A8340EE5B96E}" srcOrd="0" destOrd="0" presId="urn:microsoft.com/office/officeart/2005/8/layout/process4"/>
    <dgm:cxn modelId="{417D21E5-2597-4B4D-90E3-23DED62286B6}" type="presParOf" srcId="{4A12675B-476E-412D-9A2E-17F7E5206ABF}" destId="{F4BC6779-1EFC-48F8-BD22-0E42A5B3C386}" srcOrd="1" destOrd="0" presId="urn:microsoft.com/office/officeart/2005/8/layout/process4"/>
    <dgm:cxn modelId="{D52A86E5-9BC8-472C-BAF7-F7BFB06615E3}" type="presParOf" srcId="{EBC690D7-CFCD-4288-91F2-9FF476BF2B51}" destId="{2542E735-7889-4021-BDEA-6F36803B2CEF}" srcOrd="1" destOrd="0" presId="urn:microsoft.com/office/officeart/2005/8/layout/process4"/>
    <dgm:cxn modelId="{BDD5D8EB-520A-440A-8426-BEAB1E368ED4}" type="presParOf" srcId="{EBC690D7-CFCD-4288-91F2-9FF476BF2B51}" destId="{A3EC3924-2F6F-4EE0-BC7D-43C167453770}" srcOrd="2" destOrd="0" presId="urn:microsoft.com/office/officeart/2005/8/layout/process4"/>
    <dgm:cxn modelId="{56104A22-80F0-4891-87E9-504CF428B7C9}" type="presParOf" srcId="{A3EC3924-2F6F-4EE0-BC7D-43C167453770}" destId="{D2A84E21-F9B1-4C34-8F09-90B0F3403CD8}" srcOrd="0" destOrd="0" presId="urn:microsoft.com/office/officeart/2005/8/layout/process4"/>
    <dgm:cxn modelId="{5A625866-603E-4ACB-B8C1-9CB58567708C}" type="presParOf" srcId="{A3EC3924-2F6F-4EE0-BC7D-43C167453770}" destId="{B35084AA-C4DC-4644-8DA4-383A110C39B2}" srcOrd="1" destOrd="0" presId="urn:microsoft.com/office/officeart/2005/8/layout/process4"/>
    <dgm:cxn modelId="{3E148C33-677E-4546-B789-1A4D1E9E5A89}" type="presParOf" srcId="{A3EC3924-2F6F-4EE0-BC7D-43C167453770}" destId="{87F05E9C-054B-476F-A0AD-58FBF08FC445}" srcOrd="2" destOrd="0" presId="urn:microsoft.com/office/officeart/2005/8/layout/process4"/>
    <dgm:cxn modelId="{8F7BCDD6-F9A2-431F-8384-8E8DF2F06751}" type="presParOf" srcId="{87F05E9C-054B-476F-A0AD-58FBF08FC445}" destId="{1D2DE4EA-BFE5-49C2-B98F-E9E8E69417ED}" srcOrd="0" destOrd="0" presId="urn:microsoft.com/office/officeart/2005/8/layout/process4"/>
    <dgm:cxn modelId="{485091A6-28BF-4280-8AB3-904D9F7C6D36}" type="presParOf" srcId="{87F05E9C-054B-476F-A0AD-58FBF08FC445}" destId="{73C07899-79D1-4E7E-BF42-E20452F5ACAD}" srcOrd="1" destOrd="0" presId="urn:microsoft.com/office/officeart/2005/8/layout/process4"/>
    <dgm:cxn modelId="{59D9F6FD-49B2-464A-BF33-30D5DF5E6EC8}" type="presParOf" srcId="{EBC690D7-CFCD-4288-91F2-9FF476BF2B51}" destId="{AD20B60F-046F-4074-8DA4-69736B5025D2}" srcOrd="3" destOrd="0" presId="urn:microsoft.com/office/officeart/2005/8/layout/process4"/>
    <dgm:cxn modelId="{89E59358-9D91-4A3B-8DE3-183F17C73013}" type="presParOf" srcId="{EBC690D7-CFCD-4288-91F2-9FF476BF2B51}" destId="{30064CB2-1B8E-4BAB-8524-247F543511C9}" srcOrd="4" destOrd="0" presId="urn:microsoft.com/office/officeart/2005/8/layout/process4"/>
    <dgm:cxn modelId="{87CD0F62-DBB2-4B85-8D0A-CF3D691B8F12}" type="presParOf" srcId="{30064CB2-1B8E-4BAB-8524-247F543511C9}" destId="{0FDB17B9-F58B-4B7A-AFFF-8C084EFE6439}" srcOrd="0" destOrd="0" presId="urn:microsoft.com/office/officeart/2005/8/layout/process4"/>
    <dgm:cxn modelId="{B0377443-F4FF-494C-9FE1-98A0193E5CC5}" type="presParOf" srcId="{30064CB2-1B8E-4BAB-8524-247F543511C9}" destId="{780B04C4-116E-4737-8CCD-C035BDD3FCB9}" srcOrd="1" destOrd="0" presId="urn:microsoft.com/office/officeart/2005/8/layout/process4"/>
    <dgm:cxn modelId="{D2170D69-8511-4B16-AC32-9685721B8133}" type="presParOf" srcId="{30064CB2-1B8E-4BAB-8524-247F543511C9}" destId="{C42CF945-10D8-4609-A122-CF42C463A351}" srcOrd="2" destOrd="0" presId="urn:microsoft.com/office/officeart/2005/8/layout/process4"/>
    <dgm:cxn modelId="{5C25920F-7C69-4333-A59A-746B96710280}" type="presParOf" srcId="{C42CF945-10D8-4609-A122-CF42C463A351}" destId="{A94AEDCB-8215-4ABB-83E6-D82B141D76BB}" srcOrd="0" destOrd="0" presId="urn:microsoft.com/office/officeart/2005/8/layout/process4"/>
    <dgm:cxn modelId="{8000C890-A4EB-419E-ABFD-E99983E1BA99}" type="presParOf" srcId="{C42CF945-10D8-4609-A122-CF42C463A351}" destId="{35D43461-D4FF-46D4-82F4-574A1622BA14}" srcOrd="1"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1AB03DB3-81A8-4460-9719-60B345F89EAC}" type="datetimeFigureOut">
              <a:rPr lang="en-US" smtClean="0"/>
              <a:t>5/29/2014</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F4C206DC-0A02-4F3F-B988-7A6E26FA67B0}" type="slidenum">
              <a:rPr lang="en-US" smtClean="0"/>
              <a:t>‹#›</a:t>
            </a:fld>
            <a:endParaRPr lang="en-US" dirty="0"/>
          </a:p>
        </p:txBody>
      </p:sp>
    </p:spTree>
    <p:extLst>
      <p:ext uri="{BB962C8B-B14F-4D97-AF65-F5344CB8AC3E}">
        <p14:creationId xmlns:p14="http://schemas.microsoft.com/office/powerpoint/2010/main" val="42482008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EA25487-9030-8A44-92A6-AB1005E776E9}" type="datetimeFigureOut">
              <a:rPr lang="en-US" smtClean="0"/>
              <a:t>5/29/2014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A49F747-C612-FE42-8073-11B0179C9DC3}" type="slidenum">
              <a:rPr lang="en-US" smtClean="0"/>
              <a:t>‹#›</a:t>
            </a:fld>
            <a:endParaRPr lang="en-US" dirty="0"/>
          </a:p>
        </p:txBody>
      </p:sp>
    </p:spTree>
    <p:extLst>
      <p:ext uri="{BB962C8B-B14F-4D97-AF65-F5344CB8AC3E}">
        <p14:creationId xmlns:p14="http://schemas.microsoft.com/office/powerpoint/2010/main" val="37030647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A25487-9030-8A44-92A6-AB1005E776E9}" type="datetimeFigureOut">
              <a:rPr lang="en-US" smtClean="0"/>
              <a:t>5/29/2014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A49F747-C612-FE42-8073-11B0179C9DC3}" type="slidenum">
              <a:rPr lang="en-US" smtClean="0"/>
              <a:t>‹#›</a:t>
            </a:fld>
            <a:endParaRPr lang="en-US" dirty="0"/>
          </a:p>
        </p:txBody>
      </p:sp>
    </p:spTree>
    <p:extLst>
      <p:ext uri="{BB962C8B-B14F-4D97-AF65-F5344CB8AC3E}">
        <p14:creationId xmlns:p14="http://schemas.microsoft.com/office/powerpoint/2010/main" val="15484028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A25487-9030-8A44-92A6-AB1005E776E9}" type="datetimeFigureOut">
              <a:rPr lang="en-US" smtClean="0"/>
              <a:t>5/29/2014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A49F747-C612-FE42-8073-11B0179C9DC3}" type="slidenum">
              <a:rPr lang="en-US" smtClean="0"/>
              <a:t>‹#›</a:t>
            </a:fld>
            <a:endParaRPr lang="en-US" dirty="0"/>
          </a:p>
        </p:txBody>
      </p:sp>
    </p:spTree>
    <p:extLst>
      <p:ext uri="{BB962C8B-B14F-4D97-AF65-F5344CB8AC3E}">
        <p14:creationId xmlns:p14="http://schemas.microsoft.com/office/powerpoint/2010/main" val="42010895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EA25487-9030-8A44-92A6-AB1005E776E9}" type="datetimeFigureOut">
              <a:rPr lang="en-US" smtClean="0">
                <a:solidFill>
                  <a:prstClr val="black">
                    <a:tint val="75000"/>
                  </a:prstClr>
                </a:solidFill>
              </a:rPr>
              <a:pPr/>
              <a:t>5/29/2014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A49F747-C612-FE42-8073-11B0179C9DC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733164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A25487-9030-8A44-92A6-AB1005E776E9}" type="datetimeFigureOut">
              <a:rPr lang="en-US" smtClean="0">
                <a:solidFill>
                  <a:prstClr val="black">
                    <a:tint val="75000"/>
                  </a:prstClr>
                </a:solidFill>
              </a:rPr>
              <a:pPr/>
              <a:t>5/29/2014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A49F747-C612-FE42-8073-11B0179C9DC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66027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EA25487-9030-8A44-92A6-AB1005E776E9}" type="datetimeFigureOut">
              <a:rPr lang="en-US" smtClean="0">
                <a:solidFill>
                  <a:prstClr val="black">
                    <a:tint val="75000"/>
                  </a:prstClr>
                </a:solidFill>
              </a:rPr>
              <a:pPr/>
              <a:t>5/29/2014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A49F747-C612-FE42-8073-11B0179C9DC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892225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EA25487-9030-8A44-92A6-AB1005E776E9}" type="datetimeFigureOut">
              <a:rPr lang="en-US" smtClean="0">
                <a:solidFill>
                  <a:prstClr val="black">
                    <a:tint val="75000"/>
                  </a:prstClr>
                </a:solidFill>
              </a:rPr>
              <a:pPr/>
              <a:t>5/29/2014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A49F747-C612-FE42-8073-11B0179C9DC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477455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EA25487-9030-8A44-92A6-AB1005E776E9}" type="datetimeFigureOut">
              <a:rPr lang="en-US" smtClean="0">
                <a:solidFill>
                  <a:prstClr val="black">
                    <a:tint val="75000"/>
                  </a:prstClr>
                </a:solidFill>
              </a:rPr>
              <a:pPr/>
              <a:t>5/29/2014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CA49F747-C612-FE42-8073-11B0179C9DC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568568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EA25487-9030-8A44-92A6-AB1005E776E9}" type="datetimeFigureOut">
              <a:rPr lang="en-US" smtClean="0">
                <a:solidFill>
                  <a:prstClr val="black">
                    <a:tint val="75000"/>
                  </a:prstClr>
                </a:solidFill>
              </a:rPr>
              <a:pPr/>
              <a:t>5/29/2014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CA49F747-C612-FE42-8073-11B0179C9DC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656849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A25487-9030-8A44-92A6-AB1005E776E9}" type="datetimeFigureOut">
              <a:rPr lang="en-US" smtClean="0">
                <a:solidFill>
                  <a:prstClr val="black">
                    <a:tint val="75000"/>
                  </a:prstClr>
                </a:solidFill>
              </a:rPr>
              <a:pPr/>
              <a:t>5/29/2014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CA49F747-C612-FE42-8073-11B0179C9DC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271803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A25487-9030-8A44-92A6-AB1005E776E9}" type="datetimeFigureOut">
              <a:rPr lang="en-US" smtClean="0">
                <a:solidFill>
                  <a:prstClr val="black">
                    <a:tint val="75000"/>
                  </a:prstClr>
                </a:solidFill>
              </a:rPr>
              <a:pPr/>
              <a:t>5/29/2014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A49F747-C612-FE42-8073-11B0179C9DC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602845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A25487-9030-8A44-92A6-AB1005E776E9}" type="datetimeFigureOut">
              <a:rPr lang="en-US" smtClean="0"/>
              <a:t>5/29/2014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A49F747-C612-FE42-8073-11B0179C9DC3}" type="slidenum">
              <a:rPr lang="en-US" smtClean="0"/>
              <a:t>‹#›</a:t>
            </a:fld>
            <a:endParaRPr lang="en-US" dirty="0"/>
          </a:p>
        </p:txBody>
      </p:sp>
    </p:spTree>
    <p:extLst>
      <p:ext uri="{BB962C8B-B14F-4D97-AF65-F5344CB8AC3E}">
        <p14:creationId xmlns:p14="http://schemas.microsoft.com/office/powerpoint/2010/main" val="24576147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A25487-9030-8A44-92A6-AB1005E776E9}" type="datetimeFigureOut">
              <a:rPr lang="en-US" smtClean="0">
                <a:solidFill>
                  <a:prstClr val="black">
                    <a:tint val="75000"/>
                  </a:prstClr>
                </a:solidFill>
              </a:rPr>
              <a:pPr/>
              <a:t>5/29/2014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A49F747-C612-FE42-8073-11B0179C9DC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039428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A25487-9030-8A44-92A6-AB1005E776E9}" type="datetimeFigureOut">
              <a:rPr lang="en-US" smtClean="0">
                <a:solidFill>
                  <a:prstClr val="black">
                    <a:tint val="75000"/>
                  </a:prstClr>
                </a:solidFill>
              </a:rPr>
              <a:pPr/>
              <a:t>5/29/2014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A49F747-C612-FE42-8073-11B0179C9DC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223635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A25487-9030-8A44-92A6-AB1005E776E9}" type="datetimeFigureOut">
              <a:rPr lang="en-US" smtClean="0">
                <a:solidFill>
                  <a:prstClr val="black">
                    <a:tint val="75000"/>
                  </a:prstClr>
                </a:solidFill>
              </a:rPr>
              <a:pPr/>
              <a:t>5/29/2014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A49F747-C612-FE42-8073-11B0179C9DC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473899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EA25487-9030-8A44-92A6-AB1005E776E9}" type="datetimeFigureOut">
              <a:rPr lang="en-US" smtClean="0"/>
              <a:t>5/29/2014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A49F747-C612-FE42-8073-11B0179C9DC3}" type="slidenum">
              <a:rPr lang="en-US" smtClean="0"/>
              <a:t>‹#›</a:t>
            </a:fld>
            <a:endParaRPr lang="en-US" dirty="0"/>
          </a:p>
        </p:txBody>
      </p:sp>
    </p:spTree>
    <p:extLst>
      <p:ext uri="{BB962C8B-B14F-4D97-AF65-F5344CB8AC3E}">
        <p14:creationId xmlns:p14="http://schemas.microsoft.com/office/powerpoint/2010/main" val="41138490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EA25487-9030-8A44-92A6-AB1005E776E9}" type="datetimeFigureOut">
              <a:rPr lang="en-US" smtClean="0"/>
              <a:t>5/29/2014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A49F747-C612-FE42-8073-11B0179C9DC3}" type="slidenum">
              <a:rPr lang="en-US" smtClean="0"/>
              <a:t>‹#›</a:t>
            </a:fld>
            <a:endParaRPr lang="en-US" dirty="0"/>
          </a:p>
        </p:txBody>
      </p:sp>
    </p:spTree>
    <p:extLst>
      <p:ext uri="{BB962C8B-B14F-4D97-AF65-F5344CB8AC3E}">
        <p14:creationId xmlns:p14="http://schemas.microsoft.com/office/powerpoint/2010/main" val="4251415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EA25487-9030-8A44-92A6-AB1005E776E9}" type="datetimeFigureOut">
              <a:rPr lang="en-US" smtClean="0"/>
              <a:t>5/29/2014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A49F747-C612-FE42-8073-11B0179C9DC3}" type="slidenum">
              <a:rPr lang="en-US" smtClean="0"/>
              <a:t>‹#›</a:t>
            </a:fld>
            <a:endParaRPr lang="en-US" dirty="0"/>
          </a:p>
        </p:txBody>
      </p:sp>
    </p:spTree>
    <p:extLst>
      <p:ext uri="{BB962C8B-B14F-4D97-AF65-F5344CB8AC3E}">
        <p14:creationId xmlns:p14="http://schemas.microsoft.com/office/powerpoint/2010/main" val="20916275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EA25487-9030-8A44-92A6-AB1005E776E9}" type="datetimeFigureOut">
              <a:rPr lang="en-US" smtClean="0"/>
              <a:t>5/29/2014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A49F747-C612-FE42-8073-11B0179C9DC3}" type="slidenum">
              <a:rPr lang="en-US" smtClean="0"/>
              <a:t>‹#›</a:t>
            </a:fld>
            <a:endParaRPr lang="en-US" dirty="0"/>
          </a:p>
        </p:txBody>
      </p:sp>
    </p:spTree>
    <p:extLst>
      <p:ext uri="{BB962C8B-B14F-4D97-AF65-F5344CB8AC3E}">
        <p14:creationId xmlns:p14="http://schemas.microsoft.com/office/powerpoint/2010/main" val="39539891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A25487-9030-8A44-92A6-AB1005E776E9}" type="datetimeFigureOut">
              <a:rPr lang="en-US" smtClean="0"/>
              <a:t>5/29/2014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A49F747-C612-FE42-8073-11B0179C9DC3}" type="slidenum">
              <a:rPr lang="en-US" smtClean="0"/>
              <a:t>‹#›</a:t>
            </a:fld>
            <a:endParaRPr lang="en-US" dirty="0"/>
          </a:p>
        </p:txBody>
      </p:sp>
    </p:spTree>
    <p:extLst>
      <p:ext uri="{BB962C8B-B14F-4D97-AF65-F5344CB8AC3E}">
        <p14:creationId xmlns:p14="http://schemas.microsoft.com/office/powerpoint/2010/main" val="26807883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A25487-9030-8A44-92A6-AB1005E776E9}" type="datetimeFigureOut">
              <a:rPr lang="en-US" smtClean="0"/>
              <a:t>5/29/2014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A49F747-C612-FE42-8073-11B0179C9DC3}" type="slidenum">
              <a:rPr lang="en-US" smtClean="0"/>
              <a:t>‹#›</a:t>
            </a:fld>
            <a:endParaRPr lang="en-US" dirty="0"/>
          </a:p>
        </p:txBody>
      </p:sp>
    </p:spTree>
    <p:extLst>
      <p:ext uri="{BB962C8B-B14F-4D97-AF65-F5344CB8AC3E}">
        <p14:creationId xmlns:p14="http://schemas.microsoft.com/office/powerpoint/2010/main" val="19590255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A25487-9030-8A44-92A6-AB1005E776E9}" type="datetimeFigureOut">
              <a:rPr lang="en-US" smtClean="0"/>
              <a:t>5/29/2014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A49F747-C612-FE42-8073-11B0179C9DC3}" type="slidenum">
              <a:rPr lang="en-US" smtClean="0"/>
              <a:t>‹#›</a:t>
            </a:fld>
            <a:endParaRPr lang="en-US" dirty="0"/>
          </a:p>
        </p:txBody>
      </p:sp>
    </p:spTree>
    <p:extLst>
      <p:ext uri="{BB962C8B-B14F-4D97-AF65-F5344CB8AC3E}">
        <p14:creationId xmlns:p14="http://schemas.microsoft.com/office/powerpoint/2010/main" val="29740255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ti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ti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A25487-9030-8A44-92A6-AB1005E776E9}" type="datetimeFigureOut">
              <a:rPr lang="en-US" smtClean="0"/>
              <a:t>5/29/2014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49F747-C612-FE42-8073-11B0179C9DC3}" type="slidenum">
              <a:rPr lang="en-US" smtClean="0"/>
              <a:t>‹#›</a:t>
            </a:fld>
            <a:endParaRPr lang="en-US" dirty="0"/>
          </a:p>
        </p:txBody>
      </p:sp>
    </p:spTree>
    <p:extLst>
      <p:ext uri="{BB962C8B-B14F-4D97-AF65-F5344CB8AC3E}">
        <p14:creationId xmlns:p14="http://schemas.microsoft.com/office/powerpoint/2010/main" val="29189763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A25487-9030-8A44-92A6-AB1005E776E9}" type="datetimeFigureOut">
              <a:rPr lang="en-US" smtClean="0">
                <a:solidFill>
                  <a:prstClr val="black">
                    <a:tint val="75000"/>
                  </a:prstClr>
                </a:solidFill>
              </a:rPr>
              <a:pPr/>
              <a:t>5/29/2014</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49F747-C612-FE42-8073-11B0179C9DC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926639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www.conservation.ca.gov/dlrp/Pages/qh_lesa.aspx"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hyperlink" Target="http://oag.ca.gov/charities" TargetMode="External"/><Relationship Id="rId3" Type="http://schemas.openxmlformats.org/officeDocument/2006/relationships/hyperlink" Target="http://www.conservation.ca.gov/dlrp/lca/Pages/Index.aspx" TargetMode="External"/><Relationship Id="rId7" Type="http://schemas.openxmlformats.org/officeDocument/2006/relationships/hyperlink" Target="http://www.conservation.ca.gov/dlrp/cfcp/overview/Pages/cfcp_model_easement.aspx" TargetMode="Externa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hyperlink" Target="http://www.conservation.ca.gov/dlrp/cfcp/Pages/Index.aspx" TargetMode="External"/><Relationship Id="rId5" Type="http://schemas.openxmlformats.org/officeDocument/2006/relationships/hyperlink" Target="http://www.conservation.ca.gov/dlrp/Pages/qh_lesa.aspx" TargetMode="External"/><Relationship Id="rId4" Type="http://schemas.openxmlformats.org/officeDocument/2006/relationships/hyperlink" Target="http://www.conservation.ca.gov/dlrp/fmmp/Pages/Index.aspx" TargetMode="External"/><Relationship Id="rId9" Type="http://schemas.openxmlformats.org/officeDocument/2006/relationships/hyperlink" Target="http://rct.doj.ca.gov/MyLicenseVerification/Search.aspx?facility=Y"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www.nrcs.usda.gov/wps/portal/nrcs/site/ca/home/" TargetMode="External"/><Relationship Id="rId7" Type="http://schemas.openxmlformats.org/officeDocument/2006/relationships/hyperlink" Target="http://www.landtrustaccreditation.org/" TargetMode="Externa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hyperlink" Target="http://www.landtrustalliance.org/" TargetMode="External"/><Relationship Id="rId5" Type="http://schemas.openxmlformats.org/officeDocument/2006/relationships/hyperlink" Target="http://www.calandtrusts.org/" TargetMode="External"/><Relationship Id="rId4" Type="http://schemas.openxmlformats.org/officeDocument/2006/relationships/hyperlink" Target="http://websoilsurvey.sc.egov.usda.gov/App/HomePage.ht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slide1.ps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224411" cy="6858000"/>
          </a:xfrm>
          <a:prstGeom prst="rect">
            <a:avLst/>
          </a:prstGeom>
        </p:spPr>
      </p:pic>
      <p:pic>
        <p:nvPicPr>
          <p:cNvPr id="3" name="Picture 2"/>
          <p:cNvPicPr>
            <a:picLocks noChangeAspect="1"/>
          </p:cNvPicPr>
          <p:nvPr/>
        </p:nvPicPr>
        <p:blipFill>
          <a:blip r:embed="rId3"/>
          <a:stretch>
            <a:fillRect/>
          </a:stretch>
        </p:blipFill>
        <p:spPr>
          <a:xfrm>
            <a:off x="377496" y="162264"/>
            <a:ext cx="2235200" cy="952500"/>
          </a:xfrm>
          <a:prstGeom prst="rect">
            <a:avLst/>
          </a:prstGeom>
        </p:spPr>
      </p:pic>
      <p:pic>
        <p:nvPicPr>
          <p:cNvPr id="4" name="Picture 3"/>
          <p:cNvPicPr>
            <a:picLocks noChangeAspect="1"/>
          </p:cNvPicPr>
          <p:nvPr/>
        </p:nvPicPr>
        <p:blipFill>
          <a:blip r:embed="rId4"/>
          <a:stretch>
            <a:fillRect/>
          </a:stretch>
        </p:blipFill>
        <p:spPr>
          <a:xfrm>
            <a:off x="-446157" y="1089364"/>
            <a:ext cx="9670568" cy="2276136"/>
          </a:xfrm>
          <a:prstGeom prst="rect">
            <a:avLst/>
          </a:prstGeom>
        </p:spPr>
      </p:pic>
    </p:spTree>
    <p:extLst>
      <p:ext uri="{BB962C8B-B14F-4D97-AF65-F5344CB8AC3E}">
        <p14:creationId xmlns:p14="http://schemas.microsoft.com/office/powerpoint/2010/main" val="190372965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9000"/>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5073" y="398768"/>
            <a:ext cx="5873854" cy="6060464"/>
          </a:xfrm>
          <a:prstGeom prst="rect">
            <a:avLst/>
          </a:prstGeom>
        </p:spPr>
      </p:pic>
    </p:spTree>
    <p:extLst>
      <p:ext uri="{BB962C8B-B14F-4D97-AF65-F5344CB8AC3E}">
        <p14:creationId xmlns:p14="http://schemas.microsoft.com/office/powerpoint/2010/main" val="2153281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9000"/>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1285" y="686730"/>
            <a:ext cx="6361430" cy="5484541"/>
          </a:xfrm>
          <a:prstGeom prst="rect">
            <a:avLst/>
          </a:prstGeom>
        </p:spPr>
      </p:pic>
    </p:spTree>
    <p:extLst>
      <p:ext uri="{BB962C8B-B14F-4D97-AF65-F5344CB8AC3E}">
        <p14:creationId xmlns:p14="http://schemas.microsoft.com/office/powerpoint/2010/main" val="26958272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9000"/>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3855" y="854565"/>
            <a:ext cx="6536290" cy="5148870"/>
          </a:xfrm>
          <a:prstGeom prst="rect">
            <a:avLst/>
          </a:prstGeom>
        </p:spPr>
      </p:pic>
    </p:spTree>
    <p:extLst>
      <p:ext uri="{BB962C8B-B14F-4D97-AF65-F5344CB8AC3E}">
        <p14:creationId xmlns:p14="http://schemas.microsoft.com/office/powerpoint/2010/main" val="18492921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9000"/>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5073" y="398768"/>
            <a:ext cx="5873854" cy="6060464"/>
          </a:xfrm>
          <a:prstGeom prst="rect">
            <a:avLst/>
          </a:prstGeom>
        </p:spPr>
      </p:pic>
    </p:spTree>
    <p:extLst>
      <p:ext uri="{BB962C8B-B14F-4D97-AF65-F5344CB8AC3E}">
        <p14:creationId xmlns:p14="http://schemas.microsoft.com/office/powerpoint/2010/main" val="7690500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97308"/>
            <a:ext cx="8229600" cy="769121"/>
          </a:xfrm>
        </p:spPr>
        <p:txBody>
          <a:bodyPr>
            <a:normAutofit fontScale="90000"/>
          </a:bodyPr>
          <a:lstStyle/>
          <a:p>
            <a:r>
              <a:rPr lang="en-US" dirty="0" smtClean="0"/>
              <a:t>Farmland Mitigation Implementation Policies and Procedures</a:t>
            </a:r>
            <a:endParaRPr lang="en-US" dirty="0"/>
          </a:p>
        </p:txBody>
      </p:sp>
      <p:sp>
        <p:nvSpPr>
          <p:cNvPr id="3" name="Content Placeholder 2"/>
          <p:cNvSpPr>
            <a:spLocks noGrp="1"/>
          </p:cNvSpPr>
          <p:nvPr>
            <p:ph idx="1"/>
          </p:nvPr>
        </p:nvSpPr>
        <p:spPr>
          <a:xfrm>
            <a:off x="457200" y="1999716"/>
            <a:ext cx="8229600" cy="4126446"/>
          </a:xfrm>
        </p:spPr>
        <p:txBody>
          <a:bodyPr>
            <a:normAutofit fontScale="62500" lnSpcReduction="20000"/>
          </a:bodyPr>
          <a:lstStyle/>
          <a:p>
            <a:r>
              <a:rPr lang="en-US" dirty="0" smtClean="0"/>
              <a:t>Policies and Ordinances</a:t>
            </a:r>
          </a:p>
          <a:p>
            <a:pPr lvl="1"/>
            <a:r>
              <a:rPr lang="en-US" dirty="0" smtClean="0"/>
              <a:t>What triggers mitigation?</a:t>
            </a:r>
          </a:p>
          <a:p>
            <a:pPr lvl="1"/>
            <a:r>
              <a:rPr lang="en-US" dirty="0" smtClean="0"/>
              <a:t>How and how much?</a:t>
            </a:r>
          </a:p>
          <a:p>
            <a:pPr lvl="1"/>
            <a:r>
              <a:rPr lang="en-US" dirty="0" smtClean="0"/>
              <a:t>When?</a:t>
            </a:r>
          </a:p>
          <a:p>
            <a:pPr lvl="1"/>
            <a:r>
              <a:rPr lang="en-US" dirty="0" smtClean="0"/>
              <a:t>Where?</a:t>
            </a:r>
          </a:p>
          <a:p>
            <a:pPr lvl="1"/>
            <a:r>
              <a:rPr lang="en-US" dirty="0" smtClean="0"/>
              <a:t>Who?</a:t>
            </a:r>
          </a:p>
          <a:p>
            <a:pPr lvl="1"/>
            <a:r>
              <a:rPr lang="en-US" dirty="0" smtClean="0"/>
              <a:t>Funding?</a:t>
            </a:r>
          </a:p>
          <a:p>
            <a:endParaRPr lang="en-US" dirty="0" smtClean="0"/>
          </a:p>
          <a:p>
            <a:r>
              <a:rPr lang="en-US" dirty="0" smtClean="0"/>
              <a:t>Butte County Experience</a:t>
            </a:r>
          </a:p>
          <a:p>
            <a:endParaRPr lang="en-US" dirty="0" smtClean="0"/>
          </a:p>
          <a:p>
            <a:r>
              <a:rPr lang="en-US" dirty="0" smtClean="0"/>
              <a:t>CCLT Model Ag Mitigation Ordinance</a:t>
            </a:r>
          </a:p>
          <a:p>
            <a:pPr lvl="1"/>
            <a:r>
              <a:rPr lang="en-US" dirty="0" smtClean="0"/>
              <a:t>Best Practices</a:t>
            </a:r>
          </a:p>
          <a:p>
            <a:pPr marL="457200" lvl="1" indent="0">
              <a:buNone/>
            </a:pPr>
            <a:endParaRPr lang="en-US" dirty="0" smtClean="0"/>
          </a:p>
          <a:p>
            <a:r>
              <a:rPr lang="en-US" dirty="0" smtClean="0"/>
              <a:t>Tips for Crafting Effective Farmland Mitigation Measures</a:t>
            </a:r>
          </a:p>
        </p:txBody>
      </p:sp>
    </p:spTree>
    <p:extLst>
      <p:ext uri="{BB962C8B-B14F-4D97-AF65-F5344CB8AC3E}">
        <p14:creationId xmlns:p14="http://schemas.microsoft.com/office/powerpoint/2010/main" val="275539577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52030"/>
            <a:ext cx="8229600" cy="665608"/>
          </a:xfrm>
        </p:spPr>
        <p:txBody>
          <a:bodyPr>
            <a:normAutofit fontScale="90000"/>
          </a:bodyPr>
          <a:lstStyle/>
          <a:p>
            <a:r>
              <a:rPr lang="en-US" sz="3200" dirty="0" smtClean="0"/>
              <a:t>Tips for Crafting Effective Farmland Mitigation Measures</a:t>
            </a:r>
            <a:endParaRPr lang="en-US" sz="3200" dirty="0"/>
          </a:p>
        </p:txBody>
      </p:sp>
      <p:sp>
        <p:nvSpPr>
          <p:cNvPr id="3" name="Content Placeholder 2"/>
          <p:cNvSpPr>
            <a:spLocks noGrp="1"/>
          </p:cNvSpPr>
          <p:nvPr>
            <p:ph idx="1"/>
          </p:nvPr>
        </p:nvSpPr>
        <p:spPr>
          <a:xfrm>
            <a:off x="457200" y="1417638"/>
            <a:ext cx="8229600" cy="4632784"/>
          </a:xfrm>
        </p:spPr>
        <p:txBody>
          <a:bodyPr>
            <a:normAutofit fontScale="40000" lnSpcReduction="20000"/>
          </a:bodyPr>
          <a:lstStyle/>
          <a:p>
            <a:pPr marL="0" indent="0">
              <a:buNone/>
            </a:pPr>
            <a:endParaRPr lang="en-US" dirty="0"/>
          </a:p>
          <a:p>
            <a:pPr lvl="0">
              <a:buFont typeface="Wingdings" panose="05000000000000000000" pitchFamily="2" charset="2"/>
              <a:buChar char="ü"/>
            </a:pPr>
            <a:r>
              <a:rPr lang="en-US" dirty="0"/>
              <a:t>Identify </a:t>
            </a:r>
            <a:r>
              <a:rPr lang="en-US" dirty="0" smtClean="0"/>
              <a:t>the reason </a:t>
            </a:r>
            <a:r>
              <a:rPr lang="en-US" dirty="0"/>
              <a:t>for mitigation and specify both the mitigation ratio and required number of acres to be preserved. </a:t>
            </a:r>
          </a:p>
          <a:p>
            <a:pPr marL="0" indent="0">
              <a:buNone/>
            </a:pPr>
            <a:endParaRPr lang="en-US" dirty="0"/>
          </a:p>
          <a:p>
            <a:pPr lvl="0">
              <a:buFont typeface="Wingdings" panose="05000000000000000000" pitchFamily="2" charset="2"/>
              <a:buChar char="ü"/>
            </a:pPr>
            <a:r>
              <a:rPr lang="en-US" dirty="0"/>
              <a:t>Use enforceable language</a:t>
            </a:r>
            <a:r>
              <a:rPr lang="en-US" dirty="0" smtClean="0"/>
              <a:t>.</a:t>
            </a:r>
          </a:p>
          <a:p>
            <a:pPr marL="0" lvl="0" indent="0">
              <a:buNone/>
            </a:pPr>
            <a:r>
              <a:rPr lang="en-US" dirty="0"/>
              <a:t> </a:t>
            </a:r>
          </a:p>
          <a:p>
            <a:pPr lvl="0">
              <a:buFont typeface="Wingdings" panose="05000000000000000000" pitchFamily="2" charset="2"/>
              <a:buChar char="ü"/>
            </a:pPr>
            <a:r>
              <a:rPr lang="en-US" dirty="0"/>
              <a:t>Specify caliber of farmland to be preserved (e.g. Prime, Farmland of Statewide Importance, Unique Farmland) and, if multiple types of farmland is to be mitigated, the required mitigation acreage for each type of farmland.  Do not use vague language such a “similar to” when defining required quality of mitigation land.  Consider use of Land Evaluation Site Assessment to quantify comparability of proposed mitigation site with development site. </a:t>
            </a:r>
            <a:r>
              <a:rPr lang="en-US" u="sng" dirty="0">
                <a:hlinkClick r:id="rId2"/>
              </a:rPr>
              <a:t>http://www.conservation.ca.gov/dlrp/Pages/qh_lesa.aspx</a:t>
            </a:r>
            <a:r>
              <a:rPr lang="en-US" dirty="0"/>
              <a:t> </a:t>
            </a:r>
          </a:p>
          <a:p>
            <a:pPr marL="0" indent="0">
              <a:buNone/>
            </a:pPr>
            <a:r>
              <a:rPr lang="en-US" dirty="0"/>
              <a:t> </a:t>
            </a:r>
          </a:p>
          <a:p>
            <a:pPr lvl="0">
              <a:buFont typeface="Wingdings" panose="05000000000000000000" pitchFamily="2" charset="2"/>
              <a:buChar char="ü"/>
            </a:pPr>
            <a:r>
              <a:rPr lang="en-US" dirty="0"/>
              <a:t>Specify that both farmland and related resources such as water necessary for agriculture be protected.</a:t>
            </a:r>
          </a:p>
          <a:p>
            <a:pPr marL="0" indent="0">
              <a:buNone/>
            </a:pPr>
            <a:r>
              <a:rPr lang="en-US" dirty="0"/>
              <a:t> </a:t>
            </a:r>
          </a:p>
          <a:p>
            <a:pPr lvl="0">
              <a:buFont typeface="Wingdings" panose="05000000000000000000" pitchFamily="2" charset="2"/>
              <a:buChar char="ü"/>
            </a:pPr>
            <a:r>
              <a:rPr lang="en-US" dirty="0"/>
              <a:t>Specify method(s) for providing mitigation (e.g. conservation easement, mitigation bank credits, in lieu fees, fee title).</a:t>
            </a:r>
          </a:p>
          <a:p>
            <a:pPr marL="0" indent="0">
              <a:buNone/>
            </a:pPr>
            <a:r>
              <a:rPr lang="en-US" dirty="0"/>
              <a:t> </a:t>
            </a:r>
          </a:p>
          <a:p>
            <a:pPr lvl="0">
              <a:buFont typeface="Wingdings" panose="05000000000000000000" pitchFamily="2" charset="2"/>
              <a:buChar char="ü"/>
            </a:pPr>
            <a:r>
              <a:rPr lang="en-US" dirty="0"/>
              <a:t>Specify geographic area where mitigation is to be located.  Consider use of performance criteria instead of distinct boundaries to avoid escalating market value of mitigation lands.</a:t>
            </a:r>
          </a:p>
          <a:p>
            <a:pPr marL="0" indent="0">
              <a:buNone/>
            </a:pPr>
            <a:r>
              <a:rPr lang="en-US" dirty="0"/>
              <a:t> </a:t>
            </a:r>
          </a:p>
          <a:p>
            <a:pPr lvl="0">
              <a:buFont typeface="Wingdings" panose="05000000000000000000" pitchFamily="2" charset="2"/>
              <a:buChar char="ü"/>
            </a:pPr>
            <a:r>
              <a:rPr lang="en-US" dirty="0"/>
              <a:t>Identify roles and </a:t>
            </a:r>
            <a:r>
              <a:rPr lang="en-US" dirty="0" smtClean="0"/>
              <a:t>responsibilities of county/city/agency, project proponent and mitigation holder </a:t>
            </a:r>
            <a:r>
              <a:rPr lang="en-US" dirty="0"/>
              <a:t>for implementing the mitigation. </a:t>
            </a:r>
          </a:p>
          <a:p>
            <a:pPr marL="0" indent="0">
              <a:buNone/>
            </a:pPr>
            <a:r>
              <a:rPr lang="en-US" dirty="0"/>
              <a:t> </a:t>
            </a:r>
          </a:p>
        </p:txBody>
      </p:sp>
    </p:spTree>
    <p:extLst>
      <p:ext uri="{BB962C8B-B14F-4D97-AF65-F5344CB8AC3E}">
        <p14:creationId xmlns:p14="http://schemas.microsoft.com/office/powerpoint/2010/main" val="27889903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9300"/>
            <a:ext cx="8229600" cy="708337"/>
          </a:xfrm>
        </p:spPr>
        <p:txBody>
          <a:bodyPr>
            <a:normAutofit/>
          </a:bodyPr>
          <a:lstStyle/>
          <a:p>
            <a:r>
              <a:rPr lang="en-US" sz="3200" dirty="0" smtClean="0"/>
              <a:t>Farmland </a:t>
            </a:r>
            <a:r>
              <a:rPr lang="en-US" sz="3200" dirty="0"/>
              <a:t>Mitigation </a:t>
            </a:r>
            <a:r>
              <a:rPr lang="en-US" sz="3200" dirty="0" smtClean="0"/>
              <a:t>Measure Tips Cont.</a:t>
            </a:r>
            <a:endParaRPr lang="en-US" sz="3200" dirty="0"/>
          </a:p>
        </p:txBody>
      </p:sp>
      <p:sp>
        <p:nvSpPr>
          <p:cNvPr id="3" name="Content Placeholder 2"/>
          <p:cNvSpPr>
            <a:spLocks noGrp="1"/>
          </p:cNvSpPr>
          <p:nvPr>
            <p:ph idx="1"/>
          </p:nvPr>
        </p:nvSpPr>
        <p:spPr/>
        <p:txBody>
          <a:bodyPr>
            <a:normAutofit fontScale="47500" lnSpcReduction="20000"/>
          </a:bodyPr>
          <a:lstStyle/>
          <a:p>
            <a:pPr lvl="0">
              <a:buFont typeface="Wingdings" panose="05000000000000000000" pitchFamily="2" charset="2"/>
              <a:buChar char="ü"/>
            </a:pPr>
            <a:r>
              <a:rPr lang="en-US" dirty="0"/>
              <a:t>Require that the project proponent fully fund all costs incurred by the </a:t>
            </a:r>
            <a:r>
              <a:rPr lang="en-US" dirty="0" smtClean="0"/>
              <a:t>county/city/agency </a:t>
            </a:r>
            <a:r>
              <a:rPr lang="en-US" dirty="0"/>
              <a:t>and mitigation holder inclusive of funds for the establishment of an endowment to provide for monitoring, enforcement, and all other services necessary to ensure that conservation purpose of the mitigation lands, conservation easement, or other mitigation tool are maintained in perpetuity.</a:t>
            </a:r>
          </a:p>
          <a:p>
            <a:pPr marL="0" indent="0">
              <a:buNone/>
            </a:pPr>
            <a:r>
              <a:rPr lang="en-US" dirty="0"/>
              <a:t> </a:t>
            </a:r>
          </a:p>
          <a:p>
            <a:pPr lvl="0">
              <a:buFont typeface="Wingdings" panose="05000000000000000000" pitchFamily="2" charset="2"/>
              <a:buChar char="ü"/>
            </a:pPr>
            <a:r>
              <a:rPr lang="en-US" dirty="0"/>
              <a:t>Require mitigation to occur before or concurrent with project’s earliest entitlement (e.g. general plan amendment, rezone, tentative map, issuance of conditional use permit).  Mitigation should occur early in the development while the intentions and expectations of the </a:t>
            </a:r>
            <a:r>
              <a:rPr lang="en-US" dirty="0" smtClean="0"/>
              <a:t>city/county/agency, </a:t>
            </a:r>
            <a:r>
              <a:rPr lang="en-US" dirty="0"/>
              <a:t>project proponent, and mitigation holder are fresh in everyone’s minds and clearly understood.</a:t>
            </a:r>
          </a:p>
          <a:p>
            <a:pPr marL="0" indent="0">
              <a:buNone/>
            </a:pPr>
            <a:r>
              <a:rPr lang="en-US" dirty="0"/>
              <a:t> </a:t>
            </a:r>
          </a:p>
          <a:p>
            <a:pPr lvl="0">
              <a:buFont typeface="Wingdings" panose="05000000000000000000" pitchFamily="2" charset="2"/>
              <a:buChar char="ü"/>
            </a:pPr>
            <a:r>
              <a:rPr lang="en-US" dirty="0"/>
              <a:t>Require early review </a:t>
            </a:r>
            <a:r>
              <a:rPr lang="en-US" dirty="0" smtClean="0"/>
              <a:t>by county/city/agency and </a:t>
            </a:r>
            <a:r>
              <a:rPr lang="en-US" dirty="0"/>
              <a:t>mitigation holder to determine acceptability of proposed mitigation site and/or method.</a:t>
            </a:r>
          </a:p>
          <a:p>
            <a:pPr marL="0" indent="0">
              <a:buNone/>
            </a:pPr>
            <a:r>
              <a:rPr lang="en-US" dirty="0"/>
              <a:t> </a:t>
            </a:r>
          </a:p>
          <a:p>
            <a:pPr lvl="0">
              <a:buFont typeface="Wingdings" panose="05000000000000000000" pitchFamily="2" charset="2"/>
              <a:buChar char="ü"/>
            </a:pPr>
            <a:r>
              <a:rPr lang="en-US" dirty="0"/>
              <a:t>If “stacking” of multiple mitigation objectives (e.g. farmland and biological resources) is proposed, ensure that objectives are compatible and that the mitigation lands/conservation easement area will remain economically viable as farmland.</a:t>
            </a:r>
          </a:p>
          <a:p>
            <a:pPr marL="0" indent="0">
              <a:buNone/>
            </a:pPr>
            <a:r>
              <a:rPr lang="en-US" dirty="0"/>
              <a:t> </a:t>
            </a:r>
          </a:p>
          <a:p>
            <a:pPr lvl="0">
              <a:buFont typeface="Wingdings" panose="05000000000000000000" pitchFamily="2" charset="2"/>
              <a:buChar char="ü"/>
            </a:pPr>
            <a:r>
              <a:rPr lang="en-US" dirty="0"/>
              <a:t>Review all mitigation measures for each project to ensure they are consistent and compatible.</a:t>
            </a:r>
          </a:p>
          <a:p>
            <a:pPr marL="0" indent="0">
              <a:buNone/>
            </a:pPr>
            <a:endParaRPr lang="en-US" dirty="0"/>
          </a:p>
        </p:txBody>
      </p:sp>
    </p:spTree>
    <p:extLst>
      <p:ext uri="{BB962C8B-B14F-4D97-AF65-F5344CB8AC3E}">
        <p14:creationId xmlns:p14="http://schemas.microsoft.com/office/powerpoint/2010/main" val="33016212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32389"/>
            <a:ext cx="8229600" cy="1504059"/>
          </a:xfrm>
        </p:spPr>
        <p:txBody>
          <a:bodyPr>
            <a:normAutofit/>
          </a:bodyPr>
          <a:lstStyle/>
          <a:p>
            <a:r>
              <a:rPr lang="en-US" dirty="0" smtClean="0"/>
              <a:t>Guide for Effective Farmland Mitigation Easements</a:t>
            </a:r>
            <a:endParaRPr lang="en-US" dirty="0"/>
          </a:p>
        </p:txBody>
      </p:sp>
      <p:sp>
        <p:nvSpPr>
          <p:cNvPr id="3" name="Content Placeholder 2"/>
          <p:cNvSpPr>
            <a:spLocks noGrp="1"/>
          </p:cNvSpPr>
          <p:nvPr>
            <p:ph idx="1"/>
          </p:nvPr>
        </p:nvSpPr>
        <p:spPr>
          <a:xfrm>
            <a:off x="457200" y="2213361"/>
            <a:ext cx="8229600" cy="3912802"/>
          </a:xfrm>
        </p:spPr>
        <p:txBody>
          <a:bodyPr/>
          <a:lstStyle/>
          <a:p>
            <a:r>
              <a:rPr lang="en-US" dirty="0" smtClean="0"/>
              <a:t>Assuring Perpetuity</a:t>
            </a:r>
          </a:p>
          <a:p>
            <a:pPr lvl="1"/>
            <a:r>
              <a:rPr lang="en-US" dirty="0" smtClean="0"/>
              <a:t>Elements of a Conservation Easement</a:t>
            </a:r>
          </a:p>
          <a:p>
            <a:pPr lvl="2"/>
            <a:r>
              <a:rPr lang="en-US" dirty="0" smtClean="0"/>
              <a:t>Recitals</a:t>
            </a:r>
          </a:p>
          <a:p>
            <a:pPr lvl="2"/>
            <a:r>
              <a:rPr lang="en-US" dirty="0" smtClean="0"/>
              <a:t>Conservation Purpose</a:t>
            </a:r>
          </a:p>
          <a:p>
            <a:pPr lvl="2"/>
            <a:r>
              <a:rPr lang="en-US" dirty="0" smtClean="0"/>
              <a:t>Permitted &amp; Prohibited Uses</a:t>
            </a:r>
          </a:p>
          <a:p>
            <a:pPr lvl="2"/>
            <a:r>
              <a:rPr lang="en-US" dirty="0" smtClean="0"/>
              <a:t>Procedures</a:t>
            </a:r>
          </a:p>
          <a:p>
            <a:pPr lvl="3"/>
            <a:r>
              <a:rPr lang="en-US" dirty="0" smtClean="0"/>
              <a:t>Stewardship</a:t>
            </a:r>
          </a:p>
          <a:p>
            <a:pPr lvl="3"/>
            <a:r>
              <a:rPr lang="en-US" dirty="0" smtClean="0"/>
              <a:t>Enforcement</a:t>
            </a:r>
          </a:p>
          <a:p>
            <a:pPr marL="457200" lvl="1" indent="0">
              <a:buNone/>
            </a:pPr>
            <a:endParaRPr lang="en-US" dirty="0"/>
          </a:p>
        </p:txBody>
      </p:sp>
    </p:spTree>
    <p:extLst>
      <p:ext uri="{BB962C8B-B14F-4D97-AF65-F5344CB8AC3E}">
        <p14:creationId xmlns:p14="http://schemas.microsoft.com/office/powerpoint/2010/main" val="6380728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9300"/>
            <a:ext cx="8229600" cy="708337"/>
          </a:xfrm>
        </p:spPr>
        <p:txBody>
          <a:bodyPr>
            <a:normAutofit fontScale="90000"/>
          </a:bodyPr>
          <a:lstStyle/>
          <a:p>
            <a:r>
              <a:rPr lang="en-US" dirty="0" smtClean="0"/>
              <a:t>Framing for Conservation</a:t>
            </a:r>
            <a:endParaRPr lang="en-US" dirty="0"/>
          </a:p>
        </p:txBody>
      </p:sp>
      <p:sp>
        <p:nvSpPr>
          <p:cNvPr id="3" name="Content Placeholder 2"/>
          <p:cNvSpPr>
            <a:spLocks noGrp="1"/>
          </p:cNvSpPr>
          <p:nvPr>
            <p:ph idx="1"/>
          </p:nvPr>
        </p:nvSpPr>
        <p:spPr/>
        <p:txBody>
          <a:bodyPr>
            <a:normAutofit fontScale="77500" lnSpcReduction="20000"/>
          </a:bodyPr>
          <a:lstStyle/>
          <a:p>
            <a:r>
              <a:rPr lang="en-US" dirty="0"/>
              <a:t>The Property possesses prime agricultural soils, cultivated farmland</a:t>
            </a:r>
            <a:r>
              <a:rPr lang="en-US" dirty="0" smtClean="0"/>
              <a:t>, </a:t>
            </a:r>
            <a:r>
              <a:rPr lang="en-US" dirty="0"/>
              <a:t>open space character, and </a:t>
            </a:r>
            <a:r>
              <a:rPr lang="en-US" dirty="0" smtClean="0"/>
              <a:t>________  (Conservation Values) of </a:t>
            </a:r>
            <a:r>
              <a:rPr lang="en-US" dirty="0"/>
              <a:t>great importance to Grantee and the people of the State of California. </a:t>
            </a:r>
            <a:endParaRPr lang="en-US" dirty="0" smtClean="0"/>
          </a:p>
          <a:p>
            <a:endParaRPr lang="en-US" dirty="0"/>
          </a:p>
          <a:p>
            <a:r>
              <a:rPr lang="en-US" dirty="0" smtClean="0"/>
              <a:t>The </a:t>
            </a:r>
            <a:r>
              <a:rPr lang="en-US" dirty="0"/>
              <a:t>purpose of this Conservation Easement is to ensure that the Property will retain its agricultural productive capacity and open space character and to prevent any use of the Property that will impair or interfere with the Conservation Values of the Property (the “Purpose”).  Grantor intends that this Conservation Easement will confine the use of the Property to agricultural production and open space uses.</a:t>
            </a:r>
          </a:p>
          <a:p>
            <a:endParaRPr lang="en-US" dirty="0"/>
          </a:p>
        </p:txBody>
      </p:sp>
    </p:spTree>
    <p:extLst>
      <p:ext uri="{BB962C8B-B14F-4D97-AF65-F5344CB8AC3E}">
        <p14:creationId xmlns:p14="http://schemas.microsoft.com/office/powerpoint/2010/main" val="375643970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0378"/>
            <a:ext cx="8229600" cy="1249822"/>
          </a:xfrm>
        </p:spPr>
        <p:txBody>
          <a:bodyPr/>
          <a:lstStyle/>
          <a:p>
            <a:r>
              <a:rPr lang="en-US" dirty="0" smtClean="0"/>
              <a:t>Protection Hierarchy</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595259383"/>
              </p:ext>
            </p:extLst>
          </p:nvPr>
        </p:nvGraphicFramePr>
        <p:xfrm>
          <a:off x="457200" y="1600201"/>
          <a:ext cx="8229600" cy="43647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74509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graphicEl>
                                              <a:dgm id="{780B04C4-116E-4737-8CCD-C035BDD3FCB9}"/>
                                            </p:graphicEl>
                                          </p:spTgt>
                                        </p:tgtEl>
                                        <p:attrNameLst>
                                          <p:attrName>style.visibility</p:attrName>
                                        </p:attrNameLst>
                                      </p:cBhvr>
                                      <p:to>
                                        <p:strVal val="visible"/>
                                      </p:to>
                                    </p:set>
                                    <p:animEffect transition="in" filter="wipe(up)">
                                      <p:cBhvr>
                                        <p:cTn id="7" dur="2500"/>
                                        <p:tgtEl>
                                          <p:spTgt spid="4">
                                            <p:graphicEl>
                                              <a:dgm id="{780B04C4-116E-4737-8CCD-C035BDD3FCB9}"/>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graphicEl>
                                              <a:dgm id="{A94AEDCB-8215-4ABB-83E6-D82B141D76BB}"/>
                                            </p:graphicEl>
                                          </p:spTgt>
                                        </p:tgtEl>
                                        <p:attrNameLst>
                                          <p:attrName>style.visibility</p:attrName>
                                        </p:attrNameLst>
                                      </p:cBhvr>
                                      <p:to>
                                        <p:strVal val="visible"/>
                                      </p:to>
                                    </p:set>
                                    <p:animEffect transition="in" filter="wipe(up)">
                                      <p:cBhvr>
                                        <p:cTn id="12" dur="2500"/>
                                        <p:tgtEl>
                                          <p:spTgt spid="4">
                                            <p:graphicEl>
                                              <a:dgm id="{A94AEDCB-8215-4ABB-83E6-D82B141D76BB}"/>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4">
                                            <p:graphicEl>
                                              <a:dgm id="{35D43461-D4FF-46D4-82F4-574A1622BA14}"/>
                                            </p:graphicEl>
                                          </p:spTgt>
                                        </p:tgtEl>
                                        <p:attrNameLst>
                                          <p:attrName>style.visibility</p:attrName>
                                        </p:attrNameLst>
                                      </p:cBhvr>
                                      <p:to>
                                        <p:strVal val="visible"/>
                                      </p:to>
                                    </p:set>
                                    <p:animEffect transition="in" filter="wipe(up)">
                                      <p:cBhvr>
                                        <p:cTn id="17" dur="2500"/>
                                        <p:tgtEl>
                                          <p:spTgt spid="4">
                                            <p:graphicEl>
                                              <a:dgm id="{35D43461-D4FF-46D4-82F4-574A1622BA14}"/>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4">
                                            <p:graphicEl>
                                              <a:dgm id="{B35084AA-C4DC-4644-8DA4-383A110C39B2}"/>
                                            </p:graphicEl>
                                          </p:spTgt>
                                        </p:tgtEl>
                                        <p:attrNameLst>
                                          <p:attrName>style.visibility</p:attrName>
                                        </p:attrNameLst>
                                      </p:cBhvr>
                                      <p:to>
                                        <p:strVal val="visible"/>
                                      </p:to>
                                    </p:set>
                                    <p:animEffect transition="in" filter="wipe(up)">
                                      <p:cBhvr>
                                        <p:cTn id="22" dur="2500"/>
                                        <p:tgtEl>
                                          <p:spTgt spid="4">
                                            <p:graphicEl>
                                              <a:dgm id="{B35084AA-C4DC-4644-8DA4-383A110C39B2}"/>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4">
                                            <p:graphicEl>
                                              <a:dgm id="{1D2DE4EA-BFE5-49C2-B98F-E9E8E69417ED}"/>
                                            </p:graphicEl>
                                          </p:spTgt>
                                        </p:tgtEl>
                                        <p:attrNameLst>
                                          <p:attrName>style.visibility</p:attrName>
                                        </p:attrNameLst>
                                      </p:cBhvr>
                                      <p:to>
                                        <p:strVal val="visible"/>
                                      </p:to>
                                    </p:set>
                                    <p:animEffect transition="in" filter="wipe(up)">
                                      <p:cBhvr>
                                        <p:cTn id="27" dur="2500"/>
                                        <p:tgtEl>
                                          <p:spTgt spid="4">
                                            <p:graphicEl>
                                              <a:dgm id="{1D2DE4EA-BFE5-49C2-B98F-E9E8E69417ED}"/>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4">
                                            <p:graphicEl>
                                              <a:dgm id="{73C07899-79D1-4E7E-BF42-E20452F5ACAD}"/>
                                            </p:graphicEl>
                                          </p:spTgt>
                                        </p:tgtEl>
                                        <p:attrNameLst>
                                          <p:attrName>style.visibility</p:attrName>
                                        </p:attrNameLst>
                                      </p:cBhvr>
                                      <p:to>
                                        <p:strVal val="visible"/>
                                      </p:to>
                                    </p:set>
                                    <p:animEffect transition="in" filter="wipe(up)">
                                      <p:cBhvr>
                                        <p:cTn id="32" dur="2500"/>
                                        <p:tgtEl>
                                          <p:spTgt spid="4">
                                            <p:graphicEl>
                                              <a:dgm id="{73C07899-79D1-4E7E-BF42-E20452F5ACAD}"/>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4">
                                            <p:graphicEl>
                                              <a:dgm id="{E094B06C-D1E4-4392-8DB6-8C1C12D28D62}"/>
                                            </p:graphicEl>
                                          </p:spTgt>
                                        </p:tgtEl>
                                        <p:attrNameLst>
                                          <p:attrName>style.visibility</p:attrName>
                                        </p:attrNameLst>
                                      </p:cBhvr>
                                      <p:to>
                                        <p:strVal val="visible"/>
                                      </p:to>
                                    </p:set>
                                    <p:animEffect transition="in" filter="wipe(up)">
                                      <p:cBhvr>
                                        <p:cTn id="37" dur="2500"/>
                                        <p:tgtEl>
                                          <p:spTgt spid="4">
                                            <p:graphicEl>
                                              <a:dgm id="{E094B06C-D1E4-4392-8DB6-8C1C12D28D62}"/>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4">
                                            <p:graphicEl>
                                              <a:dgm id="{38DBFBFE-D444-4C3A-9136-A8340EE5B96E}"/>
                                            </p:graphicEl>
                                          </p:spTgt>
                                        </p:tgtEl>
                                        <p:attrNameLst>
                                          <p:attrName>style.visibility</p:attrName>
                                        </p:attrNameLst>
                                      </p:cBhvr>
                                      <p:to>
                                        <p:strVal val="visible"/>
                                      </p:to>
                                    </p:set>
                                    <p:animEffect transition="in" filter="wipe(up)">
                                      <p:cBhvr>
                                        <p:cTn id="42" dur="2500"/>
                                        <p:tgtEl>
                                          <p:spTgt spid="4">
                                            <p:graphicEl>
                                              <a:dgm id="{38DBFBFE-D444-4C3A-9136-A8340EE5B96E}"/>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4">
                                            <p:graphicEl>
                                              <a:dgm id="{F4BC6779-1EFC-48F8-BD22-0E42A5B3C386}"/>
                                            </p:graphicEl>
                                          </p:spTgt>
                                        </p:tgtEl>
                                        <p:attrNameLst>
                                          <p:attrName>style.visibility</p:attrName>
                                        </p:attrNameLst>
                                      </p:cBhvr>
                                      <p:to>
                                        <p:strVal val="visible"/>
                                      </p:to>
                                    </p:set>
                                    <p:animEffect transition="in" filter="wipe(up)">
                                      <p:cBhvr>
                                        <p:cTn id="47" dur="2500"/>
                                        <p:tgtEl>
                                          <p:spTgt spid="4">
                                            <p:graphicEl>
                                              <a:dgm id="{F4BC6779-1EFC-48F8-BD22-0E42A5B3C38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58026"/>
            <a:ext cx="8229600" cy="1056474"/>
          </a:xfrm>
        </p:spPr>
        <p:txBody>
          <a:bodyPr/>
          <a:lstStyle/>
          <a:p>
            <a:r>
              <a:rPr lang="en-US" dirty="0" smtClean="0"/>
              <a:t>Welcome!</a:t>
            </a:r>
            <a:endParaRPr lang="en-US" dirty="0"/>
          </a:p>
        </p:txBody>
      </p:sp>
      <p:sp>
        <p:nvSpPr>
          <p:cNvPr id="3" name="Content Placeholder 2"/>
          <p:cNvSpPr>
            <a:spLocks noGrp="1"/>
          </p:cNvSpPr>
          <p:nvPr>
            <p:ph idx="1"/>
          </p:nvPr>
        </p:nvSpPr>
        <p:spPr/>
        <p:txBody>
          <a:bodyPr>
            <a:normAutofit fontScale="77500" lnSpcReduction="20000"/>
          </a:bodyPr>
          <a:lstStyle/>
          <a:p>
            <a:r>
              <a:rPr lang="en-US" dirty="0"/>
              <a:t>Introductions</a:t>
            </a:r>
          </a:p>
          <a:p>
            <a:pPr marL="0" indent="0">
              <a:buNone/>
            </a:pPr>
            <a:endParaRPr lang="en-US" dirty="0"/>
          </a:p>
          <a:p>
            <a:r>
              <a:rPr lang="en-US" dirty="0" smtClean="0"/>
              <a:t>California Council of Land Trusts</a:t>
            </a:r>
          </a:p>
          <a:p>
            <a:pPr lvl="1"/>
            <a:r>
              <a:rPr lang="en-US" dirty="0" smtClean="0"/>
              <a:t>Our Mission</a:t>
            </a:r>
          </a:p>
          <a:p>
            <a:pPr marL="457200" lvl="1" indent="0">
              <a:buNone/>
            </a:pPr>
            <a:endParaRPr lang="en-US" dirty="0" smtClean="0"/>
          </a:p>
          <a:p>
            <a:r>
              <a:rPr lang="en-US" dirty="0" smtClean="0"/>
              <a:t>Purpose of Farmland Mitigation Project</a:t>
            </a:r>
          </a:p>
          <a:p>
            <a:pPr lvl="1"/>
            <a:r>
              <a:rPr lang="en-US" dirty="0" smtClean="0"/>
              <a:t>Guidebook</a:t>
            </a:r>
          </a:p>
          <a:p>
            <a:pPr lvl="1"/>
            <a:r>
              <a:rPr lang="en-US" dirty="0" smtClean="0"/>
              <a:t>Training</a:t>
            </a:r>
          </a:p>
          <a:p>
            <a:pPr marL="457200" lvl="1" indent="0">
              <a:buNone/>
            </a:pPr>
            <a:endParaRPr lang="en-US" dirty="0" smtClean="0"/>
          </a:p>
          <a:p>
            <a:r>
              <a:rPr lang="en-US" dirty="0" smtClean="0"/>
              <a:t>Funders</a:t>
            </a:r>
          </a:p>
          <a:p>
            <a:pPr lvl="1"/>
            <a:r>
              <a:rPr lang="en-US" dirty="0" smtClean="0"/>
              <a:t>California Farmland Conservancy Program</a:t>
            </a:r>
          </a:p>
          <a:p>
            <a:pPr lvl="1"/>
            <a:r>
              <a:rPr lang="en-US" dirty="0" smtClean="0"/>
              <a:t>The Columbia Foundation</a:t>
            </a:r>
          </a:p>
          <a:p>
            <a:pPr marL="457200" lvl="1" indent="0">
              <a:buNone/>
            </a:pPr>
            <a:endParaRPr lang="en-US" dirty="0" smtClean="0"/>
          </a:p>
          <a:p>
            <a:pPr marL="457200" lvl="1" indent="0">
              <a:buNone/>
            </a:pPr>
            <a:endParaRPr lang="en-US" dirty="0" smtClean="0"/>
          </a:p>
          <a:p>
            <a:endParaRPr lang="en-US" dirty="0"/>
          </a:p>
        </p:txBody>
      </p:sp>
    </p:spTree>
    <p:extLst>
      <p:ext uri="{BB962C8B-B14F-4D97-AF65-F5344CB8AC3E}">
        <p14:creationId xmlns:p14="http://schemas.microsoft.com/office/powerpoint/2010/main" val="20986119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9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Stewardship Iceberg</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90970" y="1495513"/>
            <a:ext cx="8362060" cy="4383993"/>
          </a:xfrm>
        </p:spPr>
      </p:pic>
    </p:spTree>
    <p:extLst>
      <p:ext uri="{BB962C8B-B14F-4D97-AF65-F5344CB8AC3E}">
        <p14:creationId xmlns:p14="http://schemas.microsoft.com/office/powerpoint/2010/main" val="1381514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34938"/>
            <a:ext cx="8229600" cy="865262"/>
          </a:xfrm>
        </p:spPr>
        <p:txBody>
          <a:bodyPr>
            <a:normAutofit/>
          </a:bodyPr>
          <a:lstStyle/>
          <a:p>
            <a:r>
              <a:rPr lang="en-US" dirty="0" smtClean="0"/>
              <a:t>Memorandums of Understanding</a:t>
            </a:r>
            <a:endParaRPr lang="en-US" dirty="0"/>
          </a:p>
        </p:txBody>
      </p:sp>
      <p:sp>
        <p:nvSpPr>
          <p:cNvPr id="3" name="Content Placeholder 2"/>
          <p:cNvSpPr>
            <a:spLocks noGrp="1"/>
          </p:cNvSpPr>
          <p:nvPr>
            <p:ph idx="1"/>
          </p:nvPr>
        </p:nvSpPr>
        <p:spPr>
          <a:xfrm>
            <a:off x="457200" y="1692067"/>
            <a:ext cx="8229600" cy="4434096"/>
          </a:xfrm>
        </p:spPr>
        <p:txBody>
          <a:bodyPr/>
          <a:lstStyle/>
          <a:p>
            <a:r>
              <a:rPr lang="en-US" dirty="0" smtClean="0"/>
              <a:t>Decision Making</a:t>
            </a:r>
          </a:p>
          <a:p>
            <a:r>
              <a:rPr lang="en-US" dirty="0" smtClean="0"/>
              <a:t>Communication</a:t>
            </a:r>
          </a:p>
          <a:p>
            <a:r>
              <a:rPr lang="en-US" dirty="0" smtClean="0"/>
              <a:t>Endowment Holding</a:t>
            </a:r>
          </a:p>
          <a:p>
            <a:r>
              <a:rPr lang="en-US" dirty="0" smtClean="0"/>
              <a:t>Monitoring</a:t>
            </a:r>
          </a:p>
          <a:p>
            <a:r>
              <a:rPr lang="en-US" dirty="0" smtClean="0"/>
              <a:t>Enforcement</a:t>
            </a:r>
          </a:p>
          <a:p>
            <a:endParaRPr lang="en-US" dirty="0"/>
          </a:p>
        </p:txBody>
      </p:sp>
    </p:spTree>
    <p:extLst>
      <p:ext uri="{BB962C8B-B14F-4D97-AF65-F5344CB8AC3E}">
        <p14:creationId xmlns:p14="http://schemas.microsoft.com/office/powerpoint/2010/main" val="422992023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17847"/>
            <a:ext cx="8229600" cy="1102407"/>
          </a:xfrm>
        </p:spPr>
        <p:txBody>
          <a:bodyPr>
            <a:normAutofit fontScale="90000"/>
          </a:bodyPr>
          <a:lstStyle/>
          <a:p>
            <a:r>
              <a:rPr lang="en-US" dirty="0" smtClean="0"/>
              <a:t>Management of Farmland Mitigation Endowments</a:t>
            </a:r>
            <a:endParaRPr lang="en-US" dirty="0"/>
          </a:p>
        </p:txBody>
      </p:sp>
      <p:sp>
        <p:nvSpPr>
          <p:cNvPr id="3" name="Content Placeholder 2"/>
          <p:cNvSpPr>
            <a:spLocks noGrp="1"/>
          </p:cNvSpPr>
          <p:nvPr>
            <p:ph idx="1"/>
          </p:nvPr>
        </p:nvSpPr>
        <p:spPr>
          <a:xfrm>
            <a:off x="457200" y="1905712"/>
            <a:ext cx="8229600" cy="4220451"/>
          </a:xfrm>
        </p:spPr>
        <p:txBody>
          <a:bodyPr>
            <a:normAutofit lnSpcReduction="10000"/>
          </a:bodyPr>
          <a:lstStyle/>
          <a:p>
            <a:r>
              <a:rPr lang="en-US" dirty="0" smtClean="0"/>
              <a:t>What is an Endowment?</a:t>
            </a:r>
          </a:p>
          <a:p>
            <a:pPr lvl="1"/>
            <a:r>
              <a:rPr lang="en-US" dirty="0" smtClean="0"/>
              <a:t>Purpose</a:t>
            </a:r>
          </a:p>
          <a:p>
            <a:r>
              <a:rPr lang="en-US" dirty="0" smtClean="0"/>
              <a:t>How much?</a:t>
            </a:r>
          </a:p>
          <a:p>
            <a:r>
              <a:rPr lang="en-US" dirty="0" smtClean="0"/>
              <a:t>Holding and Managing</a:t>
            </a:r>
          </a:p>
          <a:p>
            <a:pPr lvl="1"/>
            <a:r>
              <a:rPr lang="en-US" dirty="0" smtClean="0"/>
              <a:t>Who</a:t>
            </a:r>
            <a:endParaRPr lang="en-US" dirty="0"/>
          </a:p>
          <a:p>
            <a:pPr lvl="1"/>
            <a:r>
              <a:rPr lang="en-US" dirty="0" smtClean="0"/>
              <a:t>Rules</a:t>
            </a:r>
          </a:p>
          <a:p>
            <a:pPr lvl="2"/>
            <a:r>
              <a:rPr lang="en-US" dirty="0" smtClean="0"/>
              <a:t>Uniform Prudent Management of Institutional Funds Act</a:t>
            </a:r>
          </a:p>
          <a:p>
            <a:pPr lvl="2"/>
            <a:r>
              <a:rPr lang="en-US" dirty="0" smtClean="0"/>
              <a:t>California Government Code Section 65965 - 65968</a:t>
            </a:r>
          </a:p>
        </p:txBody>
      </p:sp>
    </p:spTree>
    <p:extLst>
      <p:ext uri="{BB962C8B-B14F-4D97-AF65-F5344CB8AC3E}">
        <p14:creationId xmlns:p14="http://schemas.microsoft.com/office/powerpoint/2010/main" val="362078113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26392"/>
            <a:ext cx="8229600" cy="1008404"/>
          </a:xfrm>
        </p:spPr>
        <p:txBody>
          <a:bodyPr>
            <a:normAutofit fontScale="90000"/>
          </a:bodyPr>
          <a:lstStyle/>
          <a:p>
            <a:pPr marL="0" indent="0"/>
            <a:r>
              <a:rPr lang="en-US" dirty="0" smtClean="0"/>
              <a:t/>
            </a:r>
            <a:br>
              <a:rPr lang="en-US" dirty="0" smtClean="0"/>
            </a:br>
            <a:r>
              <a:rPr lang="en-US" dirty="0"/>
              <a:t/>
            </a:r>
            <a:br>
              <a:rPr lang="en-US" dirty="0"/>
            </a:br>
            <a:r>
              <a:rPr lang="en-US" dirty="0" smtClean="0"/>
              <a:t>Uniform </a:t>
            </a:r>
            <a:r>
              <a:rPr lang="en-US" dirty="0"/>
              <a:t>Prudent Management of Institutional Funds Act (UPMIFA)</a:t>
            </a:r>
            <a:br>
              <a:rPr lang="en-US" dirty="0"/>
            </a:br>
            <a:r>
              <a:rPr lang="en-US" dirty="0"/>
              <a:t/>
            </a:r>
            <a:br>
              <a:rPr lang="en-US" dirty="0"/>
            </a:br>
            <a:endParaRPr lang="en-US" dirty="0"/>
          </a:p>
        </p:txBody>
      </p:sp>
      <p:sp>
        <p:nvSpPr>
          <p:cNvPr id="3" name="Content Placeholder 2"/>
          <p:cNvSpPr>
            <a:spLocks noGrp="1"/>
          </p:cNvSpPr>
          <p:nvPr>
            <p:ph idx="1"/>
          </p:nvPr>
        </p:nvSpPr>
        <p:spPr>
          <a:xfrm>
            <a:off x="457200" y="1845892"/>
            <a:ext cx="8229600" cy="4280271"/>
          </a:xfrm>
        </p:spPr>
        <p:txBody>
          <a:bodyPr>
            <a:normAutofit lnSpcReduction="10000"/>
          </a:bodyPr>
          <a:lstStyle/>
          <a:p>
            <a:pPr marL="0" indent="0">
              <a:buNone/>
            </a:pPr>
            <a:r>
              <a:rPr lang="en-US" sz="1200" dirty="0" smtClean="0"/>
              <a:t> Direction </a:t>
            </a:r>
            <a:r>
              <a:rPr lang="en-US" sz="1200" dirty="0"/>
              <a:t>and protections provided by the act include:  </a:t>
            </a:r>
            <a:endParaRPr lang="en-US" sz="1200" dirty="0" smtClean="0"/>
          </a:p>
          <a:p>
            <a:pPr marL="0" indent="0">
              <a:buNone/>
            </a:pPr>
            <a:endParaRPr lang="en-US" sz="1200" dirty="0"/>
          </a:p>
          <a:p>
            <a:pPr marL="514350" indent="-514350">
              <a:buFont typeface="+mj-lt"/>
              <a:buAutoNum type="alphaLcParenR"/>
            </a:pPr>
            <a:r>
              <a:rPr lang="en-US" sz="1200" dirty="0" smtClean="0"/>
              <a:t>Endowment </a:t>
            </a:r>
            <a:r>
              <a:rPr lang="en-US" sz="1200" dirty="0"/>
              <a:t>must be managed as a “permanently restricted fund” consistent with the originating purposes of the </a:t>
            </a:r>
            <a:r>
              <a:rPr lang="en-US" sz="1200" dirty="0" smtClean="0"/>
              <a:t>fund.</a:t>
            </a:r>
          </a:p>
          <a:p>
            <a:pPr marL="514350" indent="-514350">
              <a:buFont typeface="+mj-lt"/>
              <a:buAutoNum type="alphaLcParenR"/>
            </a:pPr>
            <a:r>
              <a:rPr lang="en-US" sz="1200" dirty="0" smtClean="0"/>
              <a:t>Investment </a:t>
            </a:r>
            <a:r>
              <a:rPr lang="en-US" sz="1200" dirty="0"/>
              <a:t>income earned on the endowment must be treated as “temporarily restricted funds” with the same restricted purpose as the endowment to ensure their application to meeting the purposes for which the fund was established. </a:t>
            </a:r>
          </a:p>
          <a:p>
            <a:pPr marL="514350" indent="-514350">
              <a:buFont typeface="+mj-lt"/>
              <a:buAutoNum type="alphaLcParenR"/>
            </a:pPr>
            <a:r>
              <a:rPr lang="en-US" sz="1200" dirty="0" smtClean="0"/>
              <a:t>Each </a:t>
            </a:r>
            <a:r>
              <a:rPr lang="en-US" sz="1200" dirty="0"/>
              <a:t>person responsible for managing and investing the fund has duties of loyalty and good faith and must exercise these as an ordinarily prudent person (i.e., “prudent man test”) would. </a:t>
            </a:r>
          </a:p>
          <a:p>
            <a:pPr marL="514350" indent="-514350">
              <a:buFont typeface="+mj-lt"/>
              <a:buAutoNum type="alphaLcParenR"/>
            </a:pPr>
            <a:r>
              <a:rPr lang="en-US" sz="1200" dirty="0" smtClean="0"/>
              <a:t>Allows </a:t>
            </a:r>
            <a:r>
              <a:rPr lang="en-US" sz="1200" dirty="0"/>
              <a:t>two or more funds to be pooled for investment and management purposes, but accounting must be kept separate. </a:t>
            </a:r>
          </a:p>
          <a:p>
            <a:pPr marL="514350" indent="-514350">
              <a:buFont typeface="+mj-lt"/>
              <a:buAutoNum type="alphaLcParenR"/>
            </a:pPr>
            <a:r>
              <a:rPr lang="en-US" sz="1200" dirty="0" smtClean="0"/>
              <a:t>Rule </a:t>
            </a:r>
            <a:r>
              <a:rPr lang="en-US" sz="1200" dirty="0"/>
              <a:t>to consider a whole host of factors in managing and investing funds, including but not limited to, economic conditions, effects of inflation/deflation, expected tax consequences, role each investment of action plays within overall investment portfolio of the fund, and expected total return from income and appreciation of investment. </a:t>
            </a:r>
            <a:endParaRPr lang="en-US" sz="1200" dirty="0" smtClean="0"/>
          </a:p>
          <a:p>
            <a:pPr marL="514350" lvl="0" indent="-514350">
              <a:buFont typeface="+mj-lt"/>
              <a:buAutoNum type="alphaLcParenR"/>
            </a:pPr>
            <a:r>
              <a:rPr lang="en-US" sz="1200" dirty="0" smtClean="0"/>
              <a:t>Must </a:t>
            </a:r>
            <a:r>
              <a:rPr lang="en-US" sz="1200" dirty="0"/>
              <a:t>consider needs of the fund to make distributions and preserving capital. Further, the endowment holder may only appropriate for expenditure or accumulate so much of an endowment fund as determined prudent for uses, benefits, purposes and duration for which fund is established. This is the intergenerational equity test</a:t>
            </a:r>
            <a:r>
              <a:rPr lang="en-US" sz="1200" dirty="0" smtClean="0"/>
              <a:t>.</a:t>
            </a:r>
            <a:endParaRPr lang="en-US" sz="1200" dirty="0"/>
          </a:p>
          <a:p>
            <a:pPr marL="514350" indent="-514350">
              <a:buFont typeface="+mj-lt"/>
              <a:buAutoNum type="alphaLcParenR"/>
            </a:pPr>
            <a:r>
              <a:rPr lang="en-US" sz="1200" dirty="0" smtClean="0"/>
              <a:t>Requirement </a:t>
            </a:r>
            <a:r>
              <a:rPr lang="en-US" sz="1200" dirty="0"/>
              <a:t>to diversify the investments of the fund unless exceptional circumstances exist. </a:t>
            </a:r>
          </a:p>
          <a:p>
            <a:pPr marL="514350" indent="-514350">
              <a:buFont typeface="+mj-lt"/>
              <a:buAutoNum type="alphaLcParenR"/>
            </a:pPr>
            <a:r>
              <a:rPr lang="en-US" sz="1200" dirty="0" smtClean="0"/>
              <a:t>Creates </a:t>
            </a:r>
            <a:r>
              <a:rPr lang="en-US" sz="1200" dirty="0"/>
              <a:t>rebuttable presumption of imprudence if more than 7% of fund is expended in a given year —based on fair market value of fund —unless explicit provision has been made for such an expenditure by the formative instrument or law. Does not create a presumption of prudence for expenditures less than 7%. </a:t>
            </a:r>
          </a:p>
          <a:p>
            <a:pPr marL="514350" indent="-514350">
              <a:buFont typeface="+mj-lt"/>
              <a:buAutoNum type="alphaLcParenR"/>
            </a:pPr>
            <a:r>
              <a:rPr lang="en-US" sz="1200" dirty="0" smtClean="0"/>
              <a:t> </a:t>
            </a:r>
            <a:r>
              <a:rPr lang="en-US" sz="1200" dirty="0"/>
              <a:t>Only the court and Attorney General holds authority to modify restrictions or to change the purpose of the endowment. </a:t>
            </a:r>
            <a:r>
              <a:rPr lang="en-US" sz="1200" dirty="0" smtClean="0"/>
              <a:t> </a:t>
            </a:r>
            <a:endParaRPr lang="en-US" sz="1200" dirty="0"/>
          </a:p>
          <a:p>
            <a:pPr marL="514350" indent="-514350">
              <a:buFont typeface="+mj-lt"/>
              <a:buAutoNum type="alphaLcParenR"/>
            </a:pPr>
            <a:r>
              <a:rPr lang="en-US" sz="1200" dirty="0" smtClean="0"/>
              <a:t>UPMIFA </a:t>
            </a:r>
            <a:r>
              <a:rPr lang="en-US" sz="1200" dirty="0"/>
              <a:t>applies to all endowments that were created on or after January 1, 2009. For endowments that existed before January 1, 2009, the law governs decisions and actions taken on or after January 1, 2009. </a:t>
            </a:r>
          </a:p>
        </p:txBody>
      </p:sp>
    </p:spTree>
    <p:extLst>
      <p:ext uri="{BB962C8B-B14F-4D97-AF65-F5344CB8AC3E}">
        <p14:creationId xmlns:p14="http://schemas.microsoft.com/office/powerpoint/2010/main" val="195150006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18744"/>
            <a:ext cx="8229600" cy="1181456"/>
          </a:xfrm>
        </p:spPr>
        <p:txBody>
          <a:bodyPr/>
          <a:lstStyle/>
          <a:p>
            <a:r>
              <a:rPr lang="en-US" dirty="0" smtClean="0"/>
              <a:t>California Gov. Code 65965 - 65968</a:t>
            </a:r>
            <a:endParaRPr lang="en-US" dirty="0"/>
          </a:p>
        </p:txBody>
      </p:sp>
      <p:sp>
        <p:nvSpPr>
          <p:cNvPr id="3" name="Content Placeholder 2"/>
          <p:cNvSpPr>
            <a:spLocks noGrp="1"/>
          </p:cNvSpPr>
          <p:nvPr>
            <p:ph idx="1"/>
          </p:nvPr>
        </p:nvSpPr>
        <p:spPr/>
        <p:txBody>
          <a:bodyPr>
            <a:noAutofit/>
          </a:bodyPr>
          <a:lstStyle/>
          <a:p>
            <a:pPr marL="514350" indent="-514350">
              <a:buFont typeface="+mj-lt"/>
              <a:buAutoNum type="alphaLcParenR"/>
            </a:pPr>
            <a:r>
              <a:rPr lang="en-US" sz="1050" dirty="0" smtClean="0"/>
              <a:t>The </a:t>
            </a:r>
            <a:r>
              <a:rPr lang="en-US" sz="1050" dirty="0"/>
              <a:t>endowment shall be held, managed, invested and disbursed solely for, and permanently restricted to, the long-term stewardship of the specific property for which the funds were set aside. </a:t>
            </a:r>
          </a:p>
          <a:p>
            <a:pPr marL="514350" indent="-514350">
              <a:buFont typeface="+mj-lt"/>
              <a:buAutoNum type="alphaLcParenR"/>
            </a:pPr>
            <a:r>
              <a:rPr lang="en-US" sz="1050" dirty="0" smtClean="0"/>
              <a:t>The </a:t>
            </a:r>
            <a:r>
              <a:rPr lang="en-US" sz="1050" dirty="0"/>
              <a:t>endowment shall be calculated to include a principal amount that, when managed and invested, is reasonably anticipated to cover the annual stewardship costs of the property in perpetuity. </a:t>
            </a:r>
          </a:p>
          <a:p>
            <a:pPr marL="514350" indent="-514350">
              <a:buFont typeface="+mj-lt"/>
              <a:buAutoNum type="alphaLcParenR"/>
            </a:pPr>
            <a:r>
              <a:rPr lang="en-US" sz="1050" dirty="0" smtClean="0"/>
              <a:t>The </a:t>
            </a:r>
            <a:r>
              <a:rPr lang="en-US" sz="1050" dirty="0"/>
              <a:t>endowment hall be held, managed, invested, disbursed and governed as described in subdivision (a) of Section 65965 consistent with the Uniform Prudent Management of Institutional Funds Act (Part 7 (commencing with Section 18501) of Division 9 of the Probate Code). </a:t>
            </a:r>
          </a:p>
          <a:p>
            <a:pPr marL="514350" indent="-514350">
              <a:buFont typeface="+mj-lt"/>
              <a:buAutoNum type="alphaLcParenR"/>
            </a:pPr>
            <a:r>
              <a:rPr lang="en-US" sz="1050" dirty="0" smtClean="0"/>
              <a:t>The </a:t>
            </a:r>
            <a:r>
              <a:rPr lang="en-US" sz="1050" dirty="0"/>
              <a:t>nonprofit corporation that holds the endowment must use generally accepted accounting practices that are promulgated by the Financial Accounting Standards Board or any successor entity. There are parallel requirements for instances in which a public agency holds the endowment. </a:t>
            </a:r>
          </a:p>
          <a:p>
            <a:pPr marL="514350" indent="-514350">
              <a:buFont typeface="+mj-lt"/>
              <a:buAutoNum type="alphaLcParenR"/>
            </a:pPr>
            <a:r>
              <a:rPr lang="en-US" sz="1050" dirty="0" smtClean="0"/>
              <a:t>An </a:t>
            </a:r>
            <a:r>
              <a:rPr lang="en-US" sz="1050" dirty="0"/>
              <a:t>annual fiscal report must be submitted to the agency that required the mitigation project to be created. The fiscal report is prepared by the endowment holder unless a mitigation agreement provides for another entity to prepare the report. The following eight elements for each individual endowment held by the endowment holder must be included in the fiscal report: </a:t>
            </a:r>
          </a:p>
          <a:p>
            <a:pPr marL="0" indent="0">
              <a:buNone/>
            </a:pPr>
            <a:r>
              <a:rPr lang="en-US" sz="1050" dirty="0" smtClean="0"/>
              <a:t>	• </a:t>
            </a:r>
            <a:r>
              <a:rPr lang="en-US" sz="1050" dirty="0"/>
              <a:t>The balance of each individual endowment at the beginning of the reporting period. </a:t>
            </a:r>
          </a:p>
          <a:p>
            <a:pPr marL="0" indent="0">
              <a:buNone/>
            </a:pPr>
            <a:r>
              <a:rPr lang="en-US" sz="1050" dirty="0" smtClean="0"/>
              <a:t>	• </a:t>
            </a:r>
            <a:r>
              <a:rPr lang="en-US" sz="1050" dirty="0"/>
              <a:t>The amount of contributions to the endowment during the reporting period including, but not limited to, gifts, grants and contributions. </a:t>
            </a:r>
          </a:p>
          <a:p>
            <a:pPr marL="0" indent="0">
              <a:buNone/>
            </a:pPr>
            <a:r>
              <a:rPr lang="en-US" sz="1050" dirty="0" smtClean="0"/>
              <a:t>	• </a:t>
            </a:r>
            <a:r>
              <a:rPr lang="en-US" sz="1050" dirty="0"/>
              <a:t>The net amounts of investment earnings, gains and losses during the reporting period, including both realized and unrealized amounts. </a:t>
            </a:r>
          </a:p>
          <a:p>
            <a:pPr marL="0" indent="0">
              <a:buNone/>
            </a:pPr>
            <a:r>
              <a:rPr lang="en-US" sz="1050" dirty="0" smtClean="0"/>
              <a:t>	• </a:t>
            </a:r>
            <a:r>
              <a:rPr lang="en-US" sz="1050" dirty="0"/>
              <a:t>The amounts distributed during the reporting period that accomplish the purpose for which the endowment was established. </a:t>
            </a:r>
          </a:p>
          <a:p>
            <a:pPr marL="0" indent="0">
              <a:buNone/>
            </a:pPr>
            <a:r>
              <a:rPr lang="en-US" sz="1050" dirty="0" smtClean="0"/>
              <a:t>	• </a:t>
            </a:r>
            <a:r>
              <a:rPr lang="en-US" sz="1050" dirty="0"/>
              <a:t>The administrative expenses charged to the endowment from internal or third-party sources during the reporting period. </a:t>
            </a:r>
          </a:p>
          <a:p>
            <a:pPr marL="0" indent="0">
              <a:buNone/>
            </a:pPr>
            <a:r>
              <a:rPr lang="en-US" sz="1050" dirty="0" smtClean="0"/>
              <a:t>	• </a:t>
            </a:r>
            <a:r>
              <a:rPr lang="en-US" sz="1050" dirty="0"/>
              <a:t>The balance of the endowment or other fund at the end of the reporting period. </a:t>
            </a:r>
          </a:p>
          <a:p>
            <a:pPr marL="0" indent="0">
              <a:buNone/>
            </a:pPr>
            <a:r>
              <a:rPr lang="en-US" sz="1050" dirty="0" smtClean="0"/>
              <a:t>	• </a:t>
            </a:r>
            <a:r>
              <a:rPr lang="en-US" sz="1050" dirty="0"/>
              <a:t>The specific asset allocation percentages including, but not limited to, cash, fixed income, equities and alternative investments. </a:t>
            </a:r>
          </a:p>
          <a:p>
            <a:pPr marL="0" indent="0">
              <a:buNone/>
            </a:pPr>
            <a:r>
              <a:rPr lang="en-US" sz="1050" dirty="0" smtClean="0"/>
              <a:t>	• </a:t>
            </a:r>
            <a:r>
              <a:rPr lang="en-US" sz="1050" dirty="0"/>
              <a:t>The most recent financial statements for the organization audited by an independent auditor who is, at a minimum, a certified public </a:t>
            </a:r>
            <a:r>
              <a:rPr lang="en-US" sz="1050" dirty="0" smtClean="0"/>
              <a:t>	   accountant</a:t>
            </a:r>
            <a:r>
              <a:rPr lang="en-US" sz="1050" dirty="0"/>
              <a:t>. </a:t>
            </a:r>
            <a:endParaRPr lang="en-US" sz="1050" dirty="0" smtClean="0"/>
          </a:p>
          <a:p>
            <a:pPr marL="0" indent="0">
              <a:buNone/>
            </a:pPr>
            <a:endParaRPr lang="en-US" sz="1050" dirty="0"/>
          </a:p>
          <a:p>
            <a:pPr marL="0" indent="0">
              <a:buNone/>
            </a:pPr>
            <a:r>
              <a:rPr lang="en-US" sz="1050" dirty="0" smtClean="0"/>
              <a:t> </a:t>
            </a:r>
            <a:r>
              <a:rPr lang="en-US" sz="1050" dirty="0"/>
              <a:t>If multiple state and/or local agencies required the mitigation, including the California Department of Fish and Wildlife (DFW), the report only needs to be submitted to the DFW. </a:t>
            </a:r>
          </a:p>
          <a:p>
            <a:endParaRPr lang="en-US" sz="1050" dirty="0"/>
          </a:p>
        </p:txBody>
      </p:sp>
    </p:spTree>
    <p:extLst>
      <p:ext uri="{BB962C8B-B14F-4D97-AF65-F5344CB8AC3E}">
        <p14:creationId xmlns:p14="http://schemas.microsoft.com/office/powerpoint/2010/main" val="135595107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43484"/>
            <a:ext cx="8229600" cy="1059678"/>
          </a:xfrm>
        </p:spPr>
        <p:txBody>
          <a:bodyPr>
            <a:normAutofit fontScale="90000"/>
          </a:bodyPr>
          <a:lstStyle/>
          <a:p>
            <a:r>
              <a:rPr lang="en-US" dirty="0" smtClean="0"/>
              <a:t>Guidelines for Farmland Mitigation Banks</a:t>
            </a:r>
            <a:endParaRPr lang="en-US" dirty="0"/>
          </a:p>
        </p:txBody>
      </p:sp>
      <p:sp>
        <p:nvSpPr>
          <p:cNvPr id="3" name="Content Placeholder 2"/>
          <p:cNvSpPr>
            <a:spLocks noGrp="1"/>
          </p:cNvSpPr>
          <p:nvPr>
            <p:ph idx="1"/>
          </p:nvPr>
        </p:nvSpPr>
        <p:spPr>
          <a:xfrm>
            <a:off x="457200" y="2085174"/>
            <a:ext cx="8229600" cy="4040989"/>
          </a:xfrm>
        </p:spPr>
        <p:txBody>
          <a:bodyPr/>
          <a:lstStyle/>
          <a:p>
            <a:r>
              <a:rPr lang="en-US" dirty="0" smtClean="0"/>
              <a:t>Location</a:t>
            </a:r>
          </a:p>
          <a:p>
            <a:r>
              <a:rPr lang="en-US" dirty="0" smtClean="0"/>
              <a:t>Service Area</a:t>
            </a:r>
          </a:p>
          <a:p>
            <a:r>
              <a:rPr lang="en-US" dirty="0" smtClean="0"/>
              <a:t>Stacking</a:t>
            </a:r>
          </a:p>
          <a:p>
            <a:r>
              <a:rPr lang="en-US" dirty="0" smtClean="0"/>
              <a:t>Credit Accounting</a:t>
            </a:r>
            <a:endParaRPr lang="en-US" dirty="0"/>
          </a:p>
        </p:txBody>
      </p:sp>
    </p:spTree>
    <p:extLst>
      <p:ext uri="{BB962C8B-B14F-4D97-AF65-F5344CB8AC3E}">
        <p14:creationId xmlns:p14="http://schemas.microsoft.com/office/powerpoint/2010/main" val="191987005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9000"/>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9274" y="375449"/>
            <a:ext cx="5745452" cy="6107102"/>
          </a:xfrm>
          <a:prstGeom prst="rect">
            <a:avLst/>
          </a:prstGeom>
        </p:spPr>
      </p:pic>
      <p:sp>
        <p:nvSpPr>
          <p:cNvPr id="3" name="Rectangle 2"/>
          <p:cNvSpPr/>
          <p:nvPr/>
        </p:nvSpPr>
        <p:spPr>
          <a:xfrm>
            <a:off x="4110527" y="2589376"/>
            <a:ext cx="1521152" cy="1717704"/>
          </a:xfrm>
          <a:prstGeom prst="rect">
            <a:avLst/>
          </a:prstGeom>
          <a:noFill/>
          <a:ln w="31750">
            <a:solidFill>
              <a:srgbClr val="7030A0"/>
            </a:solidFill>
            <a:prstDash val="dash"/>
          </a:ln>
          <a:effectLst>
            <a:glow rad="139700">
              <a:schemeClr val="accent6">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Freeform 23"/>
          <p:cNvSpPr/>
          <p:nvPr/>
        </p:nvSpPr>
        <p:spPr>
          <a:xfrm>
            <a:off x="4130040" y="3318510"/>
            <a:ext cx="613410" cy="666750"/>
          </a:xfrm>
          <a:custGeom>
            <a:avLst/>
            <a:gdLst>
              <a:gd name="connsiteX0" fmla="*/ 3810 w 613410"/>
              <a:gd name="connsiteY0" fmla="*/ 0 h 666750"/>
              <a:gd name="connsiteX1" fmla="*/ 613410 w 613410"/>
              <a:gd name="connsiteY1" fmla="*/ 15240 h 666750"/>
              <a:gd name="connsiteX2" fmla="*/ 548640 w 613410"/>
              <a:gd name="connsiteY2" fmla="*/ 401955 h 666750"/>
              <a:gd name="connsiteX3" fmla="*/ 544830 w 613410"/>
              <a:gd name="connsiteY3" fmla="*/ 447675 h 666750"/>
              <a:gd name="connsiteX4" fmla="*/ 584835 w 613410"/>
              <a:gd name="connsiteY4" fmla="*/ 508635 h 666750"/>
              <a:gd name="connsiteX5" fmla="*/ 552450 w 613410"/>
              <a:gd name="connsiteY5" fmla="*/ 565785 h 666750"/>
              <a:gd name="connsiteX6" fmla="*/ 476250 w 613410"/>
              <a:gd name="connsiteY6" fmla="*/ 571500 h 666750"/>
              <a:gd name="connsiteX7" fmla="*/ 413385 w 613410"/>
              <a:gd name="connsiteY7" fmla="*/ 592455 h 666750"/>
              <a:gd name="connsiteX8" fmla="*/ 365760 w 613410"/>
              <a:gd name="connsiteY8" fmla="*/ 607695 h 666750"/>
              <a:gd name="connsiteX9" fmla="*/ 333375 w 613410"/>
              <a:gd name="connsiteY9" fmla="*/ 636270 h 666750"/>
              <a:gd name="connsiteX10" fmla="*/ 323850 w 613410"/>
              <a:gd name="connsiteY10" fmla="*/ 651510 h 666750"/>
              <a:gd name="connsiteX11" fmla="*/ 323850 w 613410"/>
              <a:gd name="connsiteY11" fmla="*/ 666750 h 666750"/>
              <a:gd name="connsiteX12" fmla="*/ 259080 w 613410"/>
              <a:gd name="connsiteY12" fmla="*/ 476250 h 666750"/>
              <a:gd name="connsiteX13" fmla="*/ 0 w 613410"/>
              <a:gd name="connsiteY13" fmla="*/ 462915 h 666750"/>
              <a:gd name="connsiteX14" fmla="*/ 3810 w 613410"/>
              <a:gd name="connsiteY14"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13410" h="666750">
                <a:moveTo>
                  <a:pt x="3810" y="0"/>
                </a:moveTo>
                <a:lnTo>
                  <a:pt x="613410" y="15240"/>
                </a:lnTo>
                <a:lnTo>
                  <a:pt x="548640" y="401955"/>
                </a:lnTo>
                <a:lnTo>
                  <a:pt x="544830" y="447675"/>
                </a:lnTo>
                <a:lnTo>
                  <a:pt x="584835" y="508635"/>
                </a:lnTo>
                <a:lnTo>
                  <a:pt x="552450" y="565785"/>
                </a:lnTo>
                <a:lnTo>
                  <a:pt x="476250" y="571500"/>
                </a:lnTo>
                <a:lnTo>
                  <a:pt x="413385" y="592455"/>
                </a:lnTo>
                <a:lnTo>
                  <a:pt x="365760" y="607695"/>
                </a:lnTo>
                <a:lnTo>
                  <a:pt x="333375" y="636270"/>
                </a:lnTo>
                <a:lnTo>
                  <a:pt x="323850" y="651510"/>
                </a:lnTo>
                <a:lnTo>
                  <a:pt x="323850" y="666750"/>
                </a:lnTo>
                <a:lnTo>
                  <a:pt x="259080" y="476250"/>
                </a:lnTo>
                <a:lnTo>
                  <a:pt x="0" y="462915"/>
                </a:lnTo>
                <a:lnTo>
                  <a:pt x="3810" y="0"/>
                </a:lnTo>
                <a:close/>
              </a:path>
            </a:pathLst>
          </a:custGeom>
          <a:pattFill prst="ltDnDiag">
            <a:fgClr>
              <a:schemeClr val="accent3">
                <a:lumMod val="75000"/>
              </a:schemeClr>
            </a:fgClr>
            <a:bgClr>
              <a:schemeClr val="bg1"/>
            </a:bgClr>
          </a:patt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1650158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9000"/>
            <a:lum/>
          </a:blip>
          <a:srcRect/>
          <a:stretch>
            <a:fillRect/>
          </a:stretch>
        </a:blipFill>
        <a:effectLst/>
      </p:bgPr>
    </p:bg>
    <p:spTree>
      <p:nvGrpSpPr>
        <p:cNvPr id="1" name=""/>
        <p:cNvGrpSpPr/>
        <p:nvPr/>
      </p:nvGrpSpPr>
      <p:grpSpPr>
        <a:xfrm>
          <a:off x="0" y="0"/>
          <a:ext cx="0" cy="0"/>
          <a:chOff x="0" y="0"/>
          <a:chExt cx="0" cy="0"/>
        </a:xfrm>
      </p:grpSpPr>
      <p:pic>
        <p:nvPicPr>
          <p:cNvPr id="2" name="Picture 1" descr="2Merrit0001.jpg"/>
          <p:cNvPicPr>
            <a:picLocks noChangeAspect="1"/>
          </p:cNvPicPr>
          <p:nvPr/>
        </p:nvPicPr>
        <p:blipFill>
          <a:blip r:embed="rId3" cstate="print"/>
          <a:stretch>
            <a:fillRect/>
          </a:stretch>
        </p:blipFill>
        <p:spPr>
          <a:xfrm>
            <a:off x="1881038" y="263812"/>
            <a:ext cx="5381924" cy="63303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47939043"/>
      </p:ext>
    </p:extLst>
  </p:cSld>
  <p:clrMapOvr>
    <a:masterClrMapping/>
  </p:clrMapOvr>
  <p:transition spd="slow">
    <p:wip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9000"/>
            <a:lum/>
          </a:blip>
          <a:srcRect/>
          <a:stretch>
            <a:fillRect/>
          </a:stretch>
        </a:blip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548640" y="153825"/>
            <a:ext cx="8162925" cy="690237"/>
          </a:xfrm>
        </p:spPr>
        <p:txBody>
          <a:bodyPr>
            <a:normAutofit fontScale="90000"/>
          </a:bodyPr>
          <a:lstStyle/>
          <a:p>
            <a:pPr eaLnBrk="1" hangingPunct="1"/>
            <a:r>
              <a:rPr lang="en-US" altLang="en-US" dirty="0" smtClean="0"/>
              <a:t>Resources</a:t>
            </a:r>
          </a:p>
        </p:txBody>
      </p:sp>
      <p:sp>
        <p:nvSpPr>
          <p:cNvPr id="114691" name="Rectangle 3"/>
          <p:cNvSpPr>
            <a:spLocks noGrp="1" noChangeArrowheads="1"/>
          </p:cNvSpPr>
          <p:nvPr>
            <p:ph idx="1"/>
          </p:nvPr>
        </p:nvSpPr>
        <p:spPr>
          <a:xfrm>
            <a:off x="457200" y="536331"/>
            <a:ext cx="8229600" cy="6180663"/>
          </a:xfrm>
        </p:spPr>
        <p:txBody>
          <a:bodyPr>
            <a:noAutofit/>
          </a:bodyPr>
          <a:lstStyle/>
          <a:p>
            <a:pPr marL="0" indent="0">
              <a:buNone/>
            </a:pPr>
            <a:endParaRPr lang="en-US" sz="1400" dirty="0"/>
          </a:p>
          <a:p>
            <a:pPr marL="0" indent="0">
              <a:buNone/>
            </a:pPr>
            <a:r>
              <a:rPr lang="en-US" sz="1400" b="1" dirty="0"/>
              <a:t> </a:t>
            </a:r>
            <a:endParaRPr lang="en-US" sz="1400" dirty="0"/>
          </a:p>
          <a:p>
            <a:pPr marL="0" indent="0">
              <a:buNone/>
            </a:pPr>
            <a:r>
              <a:rPr lang="en-US" sz="1400" b="1" dirty="0"/>
              <a:t>California Department of Conservation’s Land Resource Protection </a:t>
            </a:r>
            <a:r>
              <a:rPr lang="en-US" sz="1400" b="1" dirty="0" smtClean="0"/>
              <a:t>Division</a:t>
            </a:r>
            <a:endParaRPr lang="en-US" sz="1400" dirty="0"/>
          </a:p>
          <a:p>
            <a:pPr marL="400050" lvl="1" indent="0">
              <a:buNone/>
            </a:pPr>
            <a:endParaRPr lang="en-US" sz="800" b="1" dirty="0" smtClean="0"/>
          </a:p>
          <a:p>
            <a:pPr marL="400050" lvl="1" indent="0">
              <a:buNone/>
            </a:pPr>
            <a:r>
              <a:rPr lang="en-US" sz="1400" b="1" dirty="0" smtClean="0"/>
              <a:t>Williamson Act</a:t>
            </a:r>
            <a:endParaRPr lang="en-US" sz="1400" dirty="0"/>
          </a:p>
          <a:p>
            <a:pPr marL="400050" lvl="1" indent="0">
              <a:buNone/>
            </a:pPr>
            <a:r>
              <a:rPr lang="en-US" sz="1400" u="sng" dirty="0" smtClean="0">
                <a:hlinkClick r:id="rId3"/>
              </a:rPr>
              <a:t>http</a:t>
            </a:r>
            <a:r>
              <a:rPr lang="en-US" sz="1400" u="sng" dirty="0">
                <a:hlinkClick r:id="rId3"/>
              </a:rPr>
              <a:t>://www.conservation.ca.gov/dlrp/lca/Pages/Index.aspx</a:t>
            </a:r>
            <a:r>
              <a:rPr lang="en-US" sz="1400" dirty="0"/>
              <a:t> </a:t>
            </a:r>
            <a:endParaRPr lang="en-US" sz="1400" dirty="0" smtClean="0"/>
          </a:p>
          <a:p>
            <a:pPr marL="400050" lvl="1" indent="0">
              <a:buNone/>
            </a:pPr>
            <a:endParaRPr lang="en-US" sz="800" b="1" dirty="0" smtClean="0"/>
          </a:p>
          <a:p>
            <a:pPr marL="400050" lvl="1" indent="0">
              <a:buNone/>
            </a:pPr>
            <a:r>
              <a:rPr lang="en-US" sz="1400" b="1" dirty="0" smtClean="0"/>
              <a:t>California </a:t>
            </a:r>
            <a:r>
              <a:rPr lang="en-US" sz="1400" b="1" dirty="0"/>
              <a:t>Farmland Mapping and Monitoring </a:t>
            </a:r>
            <a:r>
              <a:rPr lang="en-US" sz="1400" b="1" dirty="0" smtClean="0"/>
              <a:t>Program</a:t>
            </a:r>
            <a:endParaRPr lang="en-US" sz="1400" dirty="0"/>
          </a:p>
          <a:p>
            <a:pPr marL="400050" lvl="1" indent="0">
              <a:buNone/>
            </a:pPr>
            <a:r>
              <a:rPr lang="en-US" sz="1400" u="sng" dirty="0" smtClean="0">
                <a:hlinkClick r:id="rId4"/>
              </a:rPr>
              <a:t>http</a:t>
            </a:r>
            <a:r>
              <a:rPr lang="en-US" sz="1400" u="sng" dirty="0">
                <a:hlinkClick r:id="rId4"/>
              </a:rPr>
              <a:t>://</a:t>
            </a:r>
            <a:r>
              <a:rPr lang="en-US" sz="1400" u="sng" dirty="0" smtClean="0">
                <a:hlinkClick r:id="rId4"/>
              </a:rPr>
              <a:t>www.conservation.ca.gov/dlrp/fmmp/Pages/Index.aspx</a:t>
            </a:r>
            <a:endParaRPr lang="en-US" sz="1400" dirty="0"/>
          </a:p>
          <a:p>
            <a:pPr marL="400050" lvl="1" indent="0">
              <a:buNone/>
            </a:pPr>
            <a:endParaRPr lang="en-US" sz="800" b="1" dirty="0" smtClean="0"/>
          </a:p>
          <a:p>
            <a:pPr marL="400050" lvl="1" indent="0">
              <a:buNone/>
            </a:pPr>
            <a:r>
              <a:rPr lang="en-US" sz="1400" b="1" dirty="0" smtClean="0"/>
              <a:t>Land </a:t>
            </a:r>
            <a:r>
              <a:rPr lang="en-US" sz="1400" b="1" dirty="0"/>
              <a:t>Evaluation Site Assessment (</a:t>
            </a:r>
            <a:r>
              <a:rPr lang="en-US" sz="1400" b="1" dirty="0" smtClean="0"/>
              <a:t>LESA)</a:t>
            </a:r>
          </a:p>
          <a:p>
            <a:pPr marL="400050" lvl="1" indent="0">
              <a:buNone/>
            </a:pPr>
            <a:r>
              <a:rPr lang="en-US" sz="1400" u="sng" dirty="0" smtClean="0">
                <a:hlinkClick r:id="rId5"/>
              </a:rPr>
              <a:t>http</a:t>
            </a:r>
            <a:r>
              <a:rPr lang="en-US" sz="1400" u="sng" dirty="0">
                <a:hlinkClick r:id="rId5"/>
              </a:rPr>
              <a:t>://</a:t>
            </a:r>
            <a:r>
              <a:rPr lang="en-US" sz="1400" u="sng" dirty="0" smtClean="0">
                <a:hlinkClick r:id="rId5"/>
              </a:rPr>
              <a:t>www.conservation.ca.gov/dlrp/Pages/qh_lesa.aspx</a:t>
            </a:r>
            <a:endParaRPr lang="en-US" sz="1400" dirty="0"/>
          </a:p>
          <a:p>
            <a:pPr marL="400050" lvl="1" indent="0">
              <a:buNone/>
            </a:pPr>
            <a:endParaRPr lang="en-US" sz="800" b="1" dirty="0" smtClean="0"/>
          </a:p>
          <a:p>
            <a:pPr marL="400050" lvl="1" indent="0">
              <a:buNone/>
            </a:pPr>
            <a:r>
              <a:rPr lang="en-US" sz="1400" b="1" dirty="0" smtClean="0"/>
              <a:t>California </a:t>
            </a:r>
            <a:r>
              <a:rPr lang="en-US" sz="1400" b="1" dirty="0"/>
              <a:t>Farmland Conservancy </a:t>
            </a:r>
            <a:r>
              <a:rPr lang="en-US" sz="1400" b="1" dirty="0" smtClean="0"/>
              <a:t>Program</a:t>
            </a:r>
            <a:endParaRPr lang="en-US" sz="1400" dirty="0"/>
          </a:p>
          <a:p>
            <a:pPr marL="400050" lvl="1" indent="0">
              <a:buNone/>
            </a:pPr>
            <a:r>
              <a:rPr lang="en-US" sz="1400" u="sng" dirty="0" smtClean="0">
                <a:hlinkClick r:id="rId6"/>
              </a:rPr>
              <a:t>http</a:t>
            </a:r>
            <a:r>
              <a:rPr lang="en-US" sz="1400" u="sng" dirty="0">
                <a:hlinkClick r:id="rId6"/>
              </a:rPr>
              <a:t>://</a:t>
            </a:r>
            <a:r>
              <a:rPr lang="en-US" sz="1400" u="sng" dirty="0" smtClean="0">
                <a:hlinkClick r:id="rId6"/>
              </a:rPr>
              <a:t>www.conservation.ca.gov/dlrp/cfcp/Pages/Index.aspx</a:t>
            </a:r>
            <a:endParaRPr lang="en-US" sz="1400" dirty="0"/>
          </a:p>
          <a:p>
            <a:pPr marL="400050" lvl="1" indent="0">
              <a:buNone/>
            </a:pPr>
            <a:endParaRPr lang="en-US" sz="800" b="1" dirty="0" smtClean="0"/>
          </a:p>
          <a:p>
            <a:pPr marL="400050" lvl="1" indent="0">
              <a:buNone/>
            </a:pPr>
            <a:r>
              <a:rPr lang="en-US" sz="1400" b="1" dirty="0" smtClean="0"/>
              <a:t>Model </a:t>
            </a:r>
            <a:r>
              <a:rPr lang="en-US" sz="1400" b="1" dirty="0"/>
              <a:t>Agricultural Conservation </a:t>
            </a:r>
            <a:r>
              <a:rPr lang="en-US" sz="1400" b="1" dirty="0" smtClean="0"/>
              <a:t>Easement</a:t>
            </a:r>
          </a:p>
          <a:p>
            <a:pPr marL="400050" lvl="1" indent="0">
              <a:buNone/>
            </a:pPr>
            <a:r>
              <a:rPr lang="en-US" sz="1400" u="sng" dirty="0" smtClean="0">
                <a:hlinkClick r:id="rId7"/>
              </a:rPr>
              <a:t>http</a:t>
            </a:r>
            <a:r>
              <a:rPr lang="en-US" sz="1400" u="sng" dirty="0">
                <a:hlinkClick r:id="rId7"/>
              </a:rPr>
              <a:t>://www.conservation.ca.gov/dlrp/cfcp/overview/Pages/cfcp_model_easement.aspx</a:t>
            </a:r>
            <a:endParaRPr lang="en-US" sz="1400" dirty="0"/>
          </a:p>
          <a:p>
            <a:pPr marL="0" indent="0">
              <a:buNone/>
            </a:pPr>
            <a:r>
              <a:rPr lang="en-US" sz="1400" dirty="0"/>
              <a:t> </a:t>
            </a:r>
          </a:p>
          <a:p>
            <a:pPr marL="0" indent="0">
              <a:buNone/>
            </a:pPr>
            <a:r>
              <a:rPr lang="en-US" sz="1400" dirty="0"/>
              <a:t> </a:t>
            </a:r>
            <a:r>
              <a:rPr lang="en-US" sz="1400" b="1" dirty="0" smtClean="0"/>
              <a:t>California </a:t>
            </a:r>
            <a:r>
              <a:rPr lang="en-US" sz="1400" b="1" dirty="0"/>
              <a:t>Office Attorney General’s Office of Charitable Trusts Division</a:t>
            </a:r>
            <a:endParaRPr lang="en-US" sz="1400" dirty="0"/>
          </a:p>
          <a:p>
            <a:pPr marL="0" indent="0">
              <a:buNone/>
            </a:pPr>
            <a:r>
              <a:rPr lang="en-US" sz="1400" u="sng" dirty="0">
                <a:hlinkClick r:id="rId8"/>
              </a:rPr>
              <a:t>http://oag.ca.gov/charities</a:t>
            </a:r>
            <a:r>
              <a:rPr lang="en-US" sz="1400" dirty="0"/>
              <a:t> </a:t>
            </a:r>
          </a:p>
          <a:p>
            <a:pPr marL="571500" lvl="1" indent="-171450">
              <a:buFont typeface="Arial" panose="020B0604020202020204" pitchFamily="34" charset="0"/>
              <a:buChar char="•"/>
            </a:pPr>
            <a:r>
              <a:rPr lang="en-US" sz="1400" dirty="0" smtClean="0"/>
              <a:t>Use </a:t>
            </a:r>
            <a:r>
              <a:rPr lang="en-US" sz="1400" dirty="0"/>
              <a:t>listing of registered charities to confirm status of potential conservation easement holder per requirements of CA Civil Code 815.3(a) </a:t>
            </a:r>
            <a:r>
              <a:rPr lang="en-US" sz="1400" dirty="0" smtClean="0"/>
              <a:t> </a:t>
            </a:r>
            <a:r>
              <a:rPr lang="en-US" sz="1400" u="sng" dirty="0" smtClean="0">
                <a:hlinkClick r:id="rId9"/>
              </a:rPr>
              <a:t>http</a:t>
            </a:r>
            <a:r>
              <a:rPr lang="en-US" sz="1400" u="sng" dirty="0">
                <a:hlinkClick r:id="rId9"/>
              </a:rPr>
              <a:t>://rct.doj.ca.gov/MyLicenseVerification/Search.aspx?facility=Y</a:t>
            </a:r>
            <a:r>
              <a:rPr lang="en-US" sz="1400" dirty="0"/>
              <a:t> </a:t>
            </a:r>
            <a:endParaRPr lang="en-US" sz="1400" dirty="0" smtClean="0"/>
          </a:p>
          <a:p>
            <a:pPr marL="571500" lvl="1" indent="-171450">
              <a:buFont typeface="Arial" panose="020B0604020202020204" pitchFamily="34" charset="0"/>
              <a:buChar char="•"/>
            </a:pPr>
            <a:r>
              <a:rPr lang="en-US" sz="1400" dirty="0" smtClean="0"/>
              <a:t>Amendments</a:t>
            </a:r>
            <a:r>
              <a:rPr lang="en-US" sz="1400" dirty="0"/>
              <a:t>, terminations, and extinguishments of conservation easements require review and approval by the Attorney General</a:t>
            </a:r>
            <a:r>
              <a:rPr lang="en-US" sz="1400" dirty="0" smtClean="0"/>
              <a:t>.</a:t>
            </a:r>
            <a:endParaRPr lang="en-US" sz="1400" dirty="0"/>
          </a:p>
        </p:txBody>
      </p:sp>
    </p:spTree>
    <p:extLst>
      <p:ext uri="{BB962C8B-B14F-4D97-AF65-F5344CB8AC3E}">
        <p14:creationId xmlns:p14="http://schemas.microsoft.com/office/powerpoint/2010/main" val="149298115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9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 Cont.</a:t>
            </a:r>
            <a:endParaRPr lang="en-US" dirty="0"/>
          </a:p>
        </p:txBody>
      </p:sp>
      <p:sp>
        <p:nvSpPr>
          <p:cNvPr id="3" name="Content Placeholder 2"/>
          <p:cNvSpPr>
            <a:spLocks noGrp="1"/>
          </p:cNvSpPr>
          <p:nvPr>
            <p:ph idx="1"/>
          </p:nvPr>
        </p:nvSpPr>
        <p:spPr/>
        <p:txBody>
          <a:bodyPr>
            <a:noAutofit/>
          </a:bodyPr>
          <a:lstStyle/>
          <a:p>
            <a:pPr marL="0" indent="0">
              <a:buNone/>
            </a:pPr>
            <a:r>
              <a:rPr lang="en-US" sz="1200" b="1" dirty="0"/>
              <a:t>Natural Resources Conservation Service (NRCS) – California</a:t>
            </a:r>
            <a:endParaRPr lang="en-US" sz="1200" dirty="0"/>
          </a:p>
          <a:p>
            <a:pPr marL="0" indent="0">
              <a:buNone/>
            </a:pPr>
            <a:r>
              <a:rPr lang="en-US" sz="1200" u="sng" dirty="0">
                <a:hlinkClick r:id="rId3"/>
              </a:rPr>
              <a:t>http://www.nrcs.usda.gov/wps/portal/nrcs/site/ca/home/</a:t>
            </a:r>
            <a:endParaRPr lang="en-US" sz="1200" dirty="0"/>
          </a:p>
          <a:p>
            <a:pPr marL="0" indent="0">
              <a:buNone/>
            </a:pPr>
            <a:r>
              <a:rPr lang="en-US" sz="1200" dirty="0"/>
              <a:t> </a:t>
            </a:r>
          </a:p>
          <a:p>
            <a:pPr marL="0" indent="0">
              <a:buNone/>
            </a:pPr>
            <a:r>
              <a:rPr lang="en-US" sz="1200" b="1" dirty="0"/>
              <a:t>NRCS Web Soil Survey and Mapping</a:t>
            </a:r>
            <a:endParaRPr lang="en-US" sz="1200" dirty="0"/>
          </a:p>
          <a:p>
            <a:pPr marL="0" indent="0">
              <a:buNone/>
            </a:pPr>
            <a:r>
              <a:rPr lang="en-US" sz="1200" u="sng" dirty="0">
                <a:hlinkClick r:id="rId4"/>
              </a:rPr>
              <a:t>http://websoilsurvey.sc.egov.usda.gov/App/HomePage.htm</a:t>
            </a:r>
            <a:endParaRPr lang="en-US" sz="1200" dirty="0"/>
          </a:p>
          <a:p>
            <a:pPr marL="0" indent="0">
              <a:buNone/>
            </a:pPr>
            <a:r>
              <a:rPr lang="en-US" sz="1200" dirty="0"/>
              <a:t>Customized, site specific soil reports can be generated and downloaded from this site.</a:t>
            </a:r>
          </a:p>
          <a:p>
            <a:pPr marL="0" indent="0">
              <a:buNone/>
            </a:pPr>
            <a:endParaRPr lang="en-US" sz="1200" dirty="0"/>
          </a:p>
          <a:p>
            <a:pPr marL="0" indent="0">
              <a:buNone/>
            </a:pPr>
            <a:r>
              <a:rPr lang="en-US" sz="1200" b="1" dirty="0"/>
              <a:t>California Council of Land Trusts (CCLT)</a:t>
            </a:r>
            <a:endParaRPr lang="en-US" sz="1200" dirty="0"/>
          </a:p>
          <a:p>
            <a:pPr marL="0" indent="0">
              <a:buNone/>
            </a:pPr>
            <a:r>
              <a:rPr lang="en-US" sz="1200" u="sng" dirty="0">
                <a:hlinkClick r:id="rId5"/>
              </a:rPr>
              <a:t>http://www.calandtrusts.org/</a:t>
            </a:r>
            <a:r>
              <a:rPr lang="en-US" sz="1200" dirty="0"/>
              <a:t> </a:t>
            </a:r>
          </a:p>
          <a:p>
            <a:pPr marL="0" indent="0">
              <a:buNone/>
            </a:pPr>
            <a:r>
              <a:rPr lang="en-US" sz="1200" dirty="0"/>
              <a:t>An umbrella organization for California land trusts.  CCLT members have been vigorously reviewed for professional practices.</a:t>
            </a:r>
            <a:endParaRPr lang="en-US" sz="800" dirty="0"/>
          </a:p>
          <a:p>
            <a:pPr marL="0" indent="0">
              <a:buNone/>
            </a:pPr>
            <a:r>
              <a:rPr lang="en-US" sz="800" dirty="0"/>
              <a:t> </a:t>
            </a:r>
            <a:r>
              <a:rPr lang="en-US" sz="1200" dirty="0" smtClean="0"/>
              <a:t>Can </a:t>
            </a:r>
            <a:r>
              <a:rPr lang="en-US" sz="1200" dirty="0"/>
              <a:t>provide technical assistance in:</a:t>
            </a:r>
          </a:p>
          <a:p>
            <a:pPr lvl="1"/>
            <a:r>
              <a:rPr lang="en-US" sz="1200" dirty="0"/>
              <a:t>Identifying qualified mitigation partners</a:t>
            </a:r>
          </a:p>
          <a:p>
            <a:pPr lvl="1"/>
            <a:r>
              <a:rPr lang="en-US" sz="1200" dirty="0"/>
              <a:t>Best practices for land protection and mitigation</a:t>
            </a:r>
          </a:p>
          <a:p>
            <a:pPr lvl="1"/>
            <a:r>
              <a:rPr lang="en-US" sz="1200" dirty="0"/>
              <a:t>Best practices for conservation strategies</a:t>
            </a:r>
          </a:p>
          <a:p>
            <a:pPr lvl="1"/>
            <a:r>
              <a:rPr lang="en-US" sz="1200" dirty="0"/>
              <a:t>Updated information on current or recent legislation, court cases and policies and practices for land protection and mitigation.</a:t>
            </a:r>
          </a:p>
          <a:p>
            <a:pPr marL="0" indent="0">
              <a:buNone/>
            </a:pPr>
            <a:r>
              <a:rPr lang="en-US" sz="1200" dirty="0"/>
              <a:t>  </a:t>
            </a:r>
          </a:p>
          <a:p>
            <a:pPr marL="0" indent="0">
              <a:buNone/>
            </a:pPr>
            <a:r>
              <a:rPr lang="en-US" sz="1200" b="1" dirty="0"/>
              <a:t>Land Trust Alliance (LTA)</a:t>
            </a:r>
            <a:endParaRPr lang="en-US" sz="1200" dirty="0"/>
          </a:p>
          <a:p>
            <a:pPr marL="0" indent="0">
              <a:buNone/>
            </a:pPr>
            <a:r>
              <a:rPr lang="en-US" sz="1200" u="sng" dirty="0">
                <a:hlinkClick r:id="rId6"/>
              </a:rPr>
              <a:t>http://www.landtrustalliance.org/</a:t>
            </a:r>
            <a:r>
              <a:rPr lang="en-US" sz="1200" dirty="0"/>
              <a:t> </a:t>
            </a:r>
          </a:p>
          <a:p>
            <a:pPr marL="0" indent="0">
              <a:buNone/>
            </a:pPr>
            <a:r>
              <a:rPr lang="en-US" sz="1200" dirty="0"/>
              <a:t>A national advocacy and education organization for land trusts and land conservation.   Maintains the national land trust accreditation program </a:t>
            </a:r>
            <a:r>
              <a:rPr lang="en-US" sz="1200" u="sng" dirty="0">
                <a:hlinkClick r:id="rId7"/>
              </a:rPr>
              <a:t>http://www.landtrustaccreditation.org/</a:t>
            </a:r>
            <a:r>
              <a:rPr lang="en-US" sz="1200" dirty="0"/>
              <a:t> </a:t>
            </a:r>
          </a:p>
        </p:txBody>
      </p:sp>
    </p:spTree>
    <p:extLst>
      <p:ext uri="{BB962C8B-B14F-4D97-AF65-F5344CB8AC3E}">
        <p14:creationId xmlns:p14="http://schemas.microsoft.com/office/powerpoint/2010/main" val="37130349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34938"/>
            <a:ext cx="8229600" cy="865262"/>
          </a:xfrm>
        </p:spPr>
        <p:txBody>
          <a:bodyPr>
            <a:normAutofit/>
          </a:bodyPr>
          <a:lstStyle/>
          <a:p>
            <a:r>
              <a:rPr lang="en-US" dirty="0" smtClean="0"/>
              <a:t>Guidebook Overview</a:t>
            </a:r>
            <a:endParaRPr lang="en-US" dirty="0"/>
          </a:p>
        </p:txBody>
      </p:sp>
      <p:sp>
        <p:nvSpPr>
          <p:cNvPr id="3" name="Content Placeholder 2"/>
          <p:cNvSpPr>
            <a:spLocks noGrp="1"/>
          </p:cNvSpPr>
          <p:nvPr>
            <p:ph idx="1"/>
          </p:nvPr>
        </p:nvSpPr>
        <p:spPr/>
        <p:txBody>
          <a:bodyPr>
            <a:normAutofit fontScale="92500"/>
          </a:bodyPr>
          <a:lstStyle/>
          <a:p>
            <a:pPr marL="0" indent="0">
              <a:buNone/>
            </a:pPr>
            <a:r>
              <a:rPr lang="en-US" dirty="0" smtClean="0"/>
              <a:t>Developed by the California Council of Land Trusts (CCLT) with funding from the California Department of Conservation’s California Farmland Conservancy Program and the Columbia Foundation.</a:t>
            </a:r>
          </a:p>
          <a:p>
            <a:pPr marL="0" indent="0">
              <a:buNone/>
            </a:pPr>
            <a:endParaRPr lang="en-US" dirty="0"/>
          </a:p>
          <a:p>
            <a:pPr marL="0" indent="0">
              <a:buNone/>
            </a:pPr>
            <a:r>
              <a:rPr lang="en-US" dirty="0" smtClean="0"/>
              <a:t>Developed in recognition of renewed interest in developing and converting farmland for housing, utility scale renewable energy projects, and infrastructure development.</a:t>
            </a:r>
            <a:endParaRPr lang="en-US" dirty="0"/>
          </a:p>
        </p:txBody>
      </p:sp>
    </p:spTree>
    <p:extLst>
      <p:ext uri="{BB962C8B-B14F-4D97-AF65-F5344CB8AC3E}">
        <p14:creationId xmlns:p14="http://schemas.microsoft.com/office/powerpoint/2010/main" val="232874787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707986"/>
          </a:xfrm>
        </p:spPr>
        <p:txBody>
          <a:bodyPr/>
          <a:lstStyle/>
          <a:p>
            <a:r>
              <a:rPr lang="en-US" dirty="0" smtClean="0"/>
              <a:t>Wrap Up</a:t>
            </a:r>
            <a:endParaRPr lang="en-US" dirty="0"/>
          </a:p>
        </p:txBody>
      </p:sp>
      <p:sp>
        <p:nvSpPr>
          <p:cNvPr id="3" name="Content Placeholder 2"/>
          <p:cNvSpPr>
            <a:spLocks noGrp="1"/>
          </p:cNvSpPr>
          <p:nvPr>
            <p:ph idx="1"/>
          </p:nvPr>
        </p:nvSpPr>
        <p:spPr>
          <a:xfrm>
            <a:off x="457200" y="2264636"/>
            <a:ext cx="8229600" cy="3861527"/>
          </a:xfrm>
        </p:spPr>
        <p:txBody>
          <a:bodyPr/>
          <a:lstStyle/>
          <a:p>
            <a:r>
              <a:rPr lang="en-US" dirty="0" smtClean="0"/>
              <a:t>Questions</a:t>
            </a:r>
          </a:p>
          <a:p>
            <a:pPr marL="0" indent="0">
              <a:buNone/>
            </a:pPr>
            <a:endParaRPr lang="en-US" dirty="0" smtClean="0"/>
          </a:p>
          <a:p>
            <a:r>
              <a:rPr lang="en-US" dirty="0" smtClean="0"/>
              <a:t>Evaluations</a:t>
            </a:r>
            <a:endParaRPr lang="en-US" dirty="0"/>
          </a:p>
        </p:txBody>
      </p:sp>
    </p:spTree>
    <p:extLst>
      <p:ext uri="{BB962C8B-B14F-4D97-AF65-F5344CB8AC3E}">
        <p14:creationId xmlns:p14="http://schemas.microsoft.com/office/powerpoint/2010/main" val="3457419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3664"/>
            <a:ext cx="8229600" cy="916536"/>
          </a:xfrm>
        </p:spPr>
        <p:txBody>
          <a:bodyPr/>
          <a:lstStyle/>
          <a:p>
            <a:r>
              <a:rPr lang="en-US" dirty="0" smtClean="0"/>
              <a:t>Guidebook Overview Cont.</a:t>
            </a:r>
            <a:endParaRPr lang="en-US" dirty="0"/>
          </a:p>
        </p:txBody>
      </p:sp>
      <p:sp>
        <p:nvSpPr>
          <p:cNvPr id="3" name="Content Placeholder 2"/>
          <p:cNvSpPr>
            <a:spLocks noGrp="1"/>
          </p:cNvSpPr>
          <p:nvPr>
            <p:ph idx="1"/>
          </p:nvPr>
        </p:nvSpPr>
        <p:spPr>
          <a:xfrm>
            <a:off x="457200" y="1600200"/>
            <a:ext cx="8229600" cy="4535680"/>
          </a:xfrm>
        </p:spPr>
        <p:txBody>
          <a:bodyPr>
            <a:normAutofit fontScale="92500"/>
          </a:bodyPr>
          <a:lstStyle/>
          <a:p>
            <a:pPr marL="0" indent="0">
              <a:buNone/>
            </a:pPr>
            <a:r>
              <a:rPr lang="en-US" dirty="0" smtClean="0"/>
              <a:t>Developed to provide resources to local government and stakeholders interested in establishing or bolstering viable, defensible farmland mitigation programs.  Guidebook includes:</a:t>
            </a:r>
          </a:p>
          <a:p>
            <a:pPr marL="0" indent="0">
              <a:buNone/>
            </a:pPr>
            <a:endParaRPr lang="en-US" sz="1500" dirty="0" smtClean="0"/>
          </a:p>
          <a:p>
            <a:pPr lvl="1">
              <a:spcBef>
                <a:spcPct val="0"/>
              </a:spcBef>
            </a:pPr>
            <a:r>
              <a:rPr lang="en-US" altLang="en-US" sz="2400" dirty="0"/>
              <a:t>Farmland mitigation easement primer</a:t>
            </a:r>
          </a:p>
          <a:p>
            <a:pPr lvl="1">
              <a:spcBef>
                <a:spcPct val="0"/>
              </a:spcBef>
            </a:pPr>
            <a:r>
              <a:rPr lang="en-US" altLang="en-US" sz="2400" dirty="0"/>
              <a:t>Implementation policies and procedures for farmland mitigation</a:t>
            </a:r>
          </a:p>
          <a:p>
            <a:pPr lvl="1">
              <a:spcBef>
                <a:spcPct val="0"/>
              </a:spcBef>
            </a:pPr>
            <a:r>
              <a:rPr lang="en-US" altLang="en-US" sz="2400" dirty="0"/>
              <a:t>Model conservation easement for farmland mitigation</a:t>
            </a:r>
          </a:p>
          <a:p>
            <a:pPr lvl="1">
              <a:spcBef>
                <a:spcPct val="0"/>
              </a:spcBef>
            </a:pPr>
            <a:r>
              <a:rPr lang="en-US" altLang="en-US" sz="2400" dirty="0" smtClean="0"/>
              <a:t>Memorandums </a:t>
            </a:r>
            <a:r>
              <a:rPr lang="en-US" altLang="en-US" sz="2400" dirty="0"/>
              <a:t>of </a:t>
            </a:r>
            <a:r>
              <a:rPr lang="en-US" altLang="en-US" sz="2400" dirty="0" smtClean="0"/>
              <a:t>understanding</a:t>
            </a:r>
            <a:endParaRPr lang="en-US" altLang="en-US" sz="2400" dirty="0"/>
          </a:p>
          <a:p>
            <a:pPr lvl="1">
              <a:spcBef>
                <a:spcPct val="0"/>
              </a:spcBef>
            </a:pPr>
            <a:r>
              <a:rPr lang="en-US" altLang="en-US" sz="2400" dirty="0"/>
              <a:t>Oversight and management of farmland mitigation endowments</a:t>
            </a:r>
          </a:p>
          <a:p>
            <a:pPr lvl="1">
              <a:spcBef>
                <a:spcPct val="0"/>
              </a:spcBef>
            </a:pPr>
            <a:r>
              <a:rPr lang="en-US" altLang="en-US" sz="2400" dirty="0"/>
              <a:t>Guidelines for establishing farmland mitigation </a:t>
            </a:r>
            <a:r>
              <a:rPr lang="en-US" altLang="en-US" sz="2400" dirty="0" smtClean="0"/>
              <a:t>banks</a:t>
            </a:r>
            <a:endParaRPr lang="en-US" altLang="en-US" sz="2400" dirty="0"/>
          </a:p>
          <a:p>
            <a:pPr marL="0" indent="0">
              <a:buNone/>
            </a:pPr>
            <a:endParaRPr lang="en-US" dirty="0"/>
          </a:p>
        </p:txBody>
      </p:sp>
    </p:spTree>
    <p:extLst>
      <p:ext uri="{BB962C8B-B14F-4D97-AF65-F5344CB8AC3E}">
        <p14:creationId xmlns:p14="http://schemas.microsoft.com/office/powerpoint/2010/main" val="11404554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871538" y="862013"/>
            <a:ext cx="8162925" cy="762000"/>
          </a:xfrm>
        </p:spPr>
        <p:txBody>
          <a:bodyPr/>
          <a:lstStyle/>
          <a:p>
            <a:pPr eaLnBrk="1" hangingPunct="1"/>
            <a:r>
              <a:rPr lang="en-US" altLang="en-US" dirty="0" smtClean="0"/>
              <a:t>Agenda</a:t>
            </a:r>
          </a:p>
        </p:txBody>
      </p:sp>
      <p:sp>
        <p:nvSpPr>
          <p:cNvPr id="4099" name="Rectangle 3"/>
          <p:cNvSpPr>
            <a:spLocks noGrp="1" noChangeArrowheads="1"/>
          </p:cNvSpPr>
          <p:nvPr>
            <p:ph idx="1"/>
          </p:nvPr>
        </p:nvSpPr>
        <p:spPr>
          <a:xfrm>
            <a:off x="533400" y="1714500"/>
            <a:ext cx="8489950" cy="4274820"/>
          </a:xfrm>
        </p:spPr>
        <p:txBody>
          <a:bodyPr>
            <a:normAutofit fontScale="47500" lnSpcReduction="20000"/>
          </a:bodyPr>
          <a:lstStyle/>
          <a:p>
            <a:pPr marL="0" indent="0">
              <a:buNone/>
            </a:pPr>
            <a:r>
              <a:rPr lang="en-US" dirty="0" smtClean="0"/>
              <a:t>10:30  -  10:45  </a:t>
            </a:r>
            <a:r>
              <a:rPr lang="en-US" dirty="0"/>
              <a:t>-  Welcome and Introduction</a:t>
            </a:r>
          </a:p>
          <a:p>
            <a:pPr marL="0" indent="0">
              <a:buNone/>
            </a:pPr>
            <a:r>
              <a:rPr lang="en-US" dirty="0"/>
              <a:t> </a:t>
            </a:r>
          </a:p>
          <a:p>
            <a:pPr marL="0" indent="0">
              <a:buNone/>
            </a:pPr>
            <a:r>
              <a:rPr lang="en-US" dirty="0" smtClean="0"/>
              <a:t>10:45  -  11:15  </a:t>
            </a:r>
            <a:r>
              <a:rPr lang="en-US" dirty="0"/>
              <a:t>-  Farmland Mitigation Primer</a:t>
            </a:r>
          </a:p>
          <a:p>
            <a:pPr marL="0" indent="0">
              <a:buNone/>
            </a:pPr>
            <a:endParaRPr lang="en-US" dirty="0" smtClean="0"/>
          </a:p>
          <a:p>
            <a:pPr marL="0" indent="0">
              <a:buNone/>
            </a:pPr>
            <a:r>
              <a:rPr lang="en-US" dirty="0" smtClean="0"/>
              <a:t>11:15  -  1:00 Farmland Mitigation Implementation Policies and Procedures </a:t>
            </a:r>
            <a:r>
              <a:rPr lang="en-US" dirty="0"/>
              <a:t> </a:t>
            </a:r>
            <a:endParaRPr lang="en-US" dirty="0" smtClean="0"/>
          </a:p>
          <a:p>
            <a:pPr marL="0" indent="0">
              <a:buNone/>
            </a:pPr>
            <a:endParaRPr lang="en-US" dirty="0"/>
          </a:p>
          <a:p>
            <a:pPr marL="0" indent="0">
              <a:buNone/>
            </a:pPr>
            <a:r>
              <a:rPr lang="en-US" dirty="0" smtClean="0"/>
              <a:t>Noon  -  12:30  </a:t>
            </a:r>
            <a:r>
              <a:rPr lang="en-US" dirty="0"/>
              <a:t>-  LUNCH</a:t>
            </a:r>
          </a:p>
          <a:p>
            <a:pPr marL="0" indent="0">
              <a:buNone/>
            </a:pPr>
            <a:r>
              <a:rPr lang="en-US" dirty="0"/>
              <a:t> </a:t>
            </a:r>
          </a:p>
          <a:p>
            <a:pPr marL="0" indent="0">
              <a:buNone/>
            </a:pPr>
            <a:r>
              <a:rPr lang="en-US" dirty="0" smtClean="0"/>
              <a:t>1:00  -  1:30  </a:t>
            </a:r>
            <a:r>
              <a:rPr lang="en-US" dirty="0"/>
              <a:t>-  Guide for Effective Farmland Mitigation Easements</a:t>
            </a:r>
          </a:p>
          <a:p>
            <a:pPr marL="0" indent="0">
              <a:buNone/>
            </a:pPr>
            <a:r>
              <a:rPr lang="en-US" dirty="0"/>
              <a:t> </a:t>
            </a:r>
          </a:p>
          <a:p>
            <a:pPr marL="0" indent="0">
              <a:buNone/>
            </a:pPr>
            <a:r>
              <a:rPr lang="en-US" dirty="0" smtClean="0"/>
              <a:t>1:30  -  1:45  </a:t>
            </a:r>
            <a:r>
              <a:rPr lang="en-US" dirty="0"/>
              <a:t>-  Memorandums of </a:t>
            </a:r>
            <a:r>
              <a:rPr lang="en-US" dirty="0" smtClean="0"/>
              <a:t>Understanding</a:t>
            </a:r>
            <a:endParaRPr lang="en-US" dirty="0"/>
          </a:p>
          <a:p>
            <a:pPr marL="0" indent="0">
              <a:buNone/>
            </a:pPr>
            <a:r>
              <a:rPr lang="en-US" dirty="0"/>
              <a:t> </a:t>
            </a:r>
          </a:p>
          <a:p>
            <a:pPr marL="0" indent="0">
              <a:buNone/>
            </a:pPr>
            <a:r>
              <a:rPr lang="en-US" dirty="0" smtClean="0"/>
              <a:t>1:45  -  2:00  </a:t>
            </a:r>
            <a:r>
              <a:rPr lang="en-US" dirty="0"/>
              <a:t>-  Oversight and Management of Farmland Mitigation Endowments</a:t>
            </a:r>
          </a:p>
          <a:p>
            <a:pPr marL="0" indent="0">
              <a:buNone/>
            </a:pPr>
            <a:r>
              <a:rPr lang="en-US" dirty="0"/>
              <a:t> </a:t>
            </a:r>
          </a:p>
          <a:p>
            <a:pPr marL="0" indent="0">
              <a:buNone/>
            </a:pPr>
            <a:r>
              <a:rPr lang="en-US" dirty="0" smtClean="0"/>
              <a:t>2:00  -  2:15  </a:t>
            </a:r>
            <a:r>
              <a:rPr lang="en-US" dirty="0"/>
              <a:t>-  Guidelines for Establishing Farmland Mitigation Banks</a:t>
            </a:r>
          </a:p>
          <a:p>
            <a:pPr marL="0" indent="0">
              <a:buNone/>
            </a:pPr>
            <a:r>
              <a:rPr lang="en-US" dirty="0"/>
              <a:t> </a:t>
            </a:r>
          </a:p>
          <a:p>
            <a:pPr marL="0" indent="0">
              <a:buNone/>
            </a:pPr>
            <a:r>
              <a:rPr lang="en-US" dirty="0" smtClean="0"/>
              <a:t>2:15  -  2:30  </a:t>
            </a:r>
            <a:r>
              <a:rPr lang="en-US" dirty="0"/>
              <a:t>-  Final Q&amp;A and Wrap Up </a:t>
            </a:r>
            <a:endParaRPr lang="en-US" altLang="en-US" dirty="0" smtClean="0"/>
          </a:p>
        </p:txBody>
      </p:sp>
    </p:spTree>
    <p:extLst>
      <p:ext uri="{BB962C8B-B14F-4D97-AF65-F5344CB8AC3E}">
        <p14:creationId xmlns:p14="http://schemas.microsoft.com/office/powerpoint/2010/main" val="33820765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9301"/>
            <a:ext cx="8229600" cy="1153681"/>
          </a:xfrm>
        </p:spPr>
        <p:txBody>
          <a:bodyPr/>
          <a:lstStyle/>
          <a:p>
            <a:r>
              <a:rPr lang="en-US" dirty="0" smtClean="0"/>
              <a:t>Farmland Mitigation Primer</a:t>
            </a:r>
            <a:endParaRPr lang="en-US" dirty="0"/>
          </a:p>
        </p:txBody>
      </p:sp>
      <p:sp>
        <p:nvSpPr>
          <p:cNvPr id="3" name="Content Placeholder 2"/>
          <p:cNvSpPr>
            <a:spLocks noGrp="1"/>
          </p:cNvSpPr>
          <p:nvPr>
            <p:ph idx="1"/>
          </p:nvPr>
        </p:nvSpPr>
        <p:spPr>
          <a:xfrm>
            <a:off x="457200" y="1922804"/>
            <a:ext cx="8229600" cy="4203359"/>
          </a:xfrm>
        </p:spPr>
        <p:txBody>
          <a:bodyPr>
            <a:normAutofit/>
          </a:bodyPr>
          <a:lstStyle/>
          <a:p>
            <a:r>
              <a:rPr lang="en-US" dirty="0" smtClean="0"/>
              <a:t>Legal Framework</a:t>
            </a:r>
          </a:p>
          <a:p>
            <a:pPr lvl="1"/>
            <a:r>
              <a:rPr lang="en-US" dirty="0" smtClean="0"/>
              <a:t>CEQA/NEPA</a:t>
            </a:r>
          </a:p>
          <a:p>
            <a:pPr lvl="1"/>
            <a:r>
              <a:rPr lang="en-US" dirty="0" smtClean="0"/>
              <a:t>Policy</a:t>
            </a:r>
          </a:p>
          <a:p>
            <a:pPr lvl="1"/>
            <a:r>
              <a:rPr lang="en-US" dirty="0" smtClean="0"/>
              <a:t>Legal Cases</a:t>
            </a:r>
          </a:p>
        </p:txBody>
      </p:sp>
    </p:spTree>
    <p:extLst>
      <p:ext uri="{BB962C8B-B14F-4D97-AF65-F5344CB8AC3E}">
        <p14:creationId xmlns:p14="http://schemas.microsoft.com/office/powerpoint/2010/main" val="5970360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9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78902"/>
          </a:xfrm>
        </p:spPr>
        <p:txBody>
          <a:bodyPr/>
          <a:lstStyle/>
          <a:p>
            <a:r>
              <a:rPr lang="en-US" dirty="0" smtClean="0"/>
              <a:t>Recent Legal Cases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803639637"/>
              </p:ext>
            </p:extLst>
          </p:nvPr>
        </p:nvGraphicFramePr>
        <p:xfrm>
          <a:off x="457200" y="1303020"/>
          <a:ext cx="8229600" cy="5303520"/>
        </p:xfrm>
        <a:graphic>
          <a:graphicData uri="http://schemas.openxmlformats.org/drawingml/2006/table">
            <a:tbl>
              <a:tblPr firstRow="1" bandRow="1">
                <a:tableStyleId>{5C22544A-7EE6-4342-B048-85BDC9FD1C3A}</a:tableStyleId>
              </a:tblPr>
              <a:tblGrid>
                <a:gridCol w="4114800"/>
                <a:gridCol w="4114800"/>
              </a:tblGrid>
              <a:tr h="4648200">
                <a:tc>
                  <a:txBody>
                    <a:bodyPr/>
                    <a:lstStyle/>
                    <a:p>
                      <a:r>
                        <a:rPr lang="en-US" sz="1800" b="1" i="1" kern="1200" dirty="0" smtClean="0">
                          <a:solidFill>
                            <a:schemeClr val="tx1"/>
                          </a:solidFill>
                          <a:effectLst/>
                          <a:latin typeface="+mn-lt"/>
                          <a:ea typeface="+mn-ea"/>
                          <a:cs typeface="+mn-cs"/>
                        </a:rPr>
                        <a:t>Building Industry Association of Central California v. County of Stanislaus et al. </a:t>
                      </a:r>
                      <a:r>
                        <a:rPr lang="en-US" sz="1800" b="1" kern="1200" dirty="0" smtClean="0">
                          <a:solidFill>
                            <a:schemeClr val="tx1"/>
                          </a:solidFill>
                          <a:effectLst/>
                          <a:latin typeface="+mn-lt"/>
                          <a:ea typeface="+mn-ea"/>
                          <a:cs typeface="+mn-cs"/>
                        </a:rPr>
                        <a:t>(2010) 190 Cal.App.4th 582 </a:t>
                      </a:r>
                    </a:p>
                    <a:p>
                      <a:endParaRPr lang="en-US" sz="1800" b="1" kern="1200" dirty="0" smtClean="0">
                        <a:solidFill>
                          <a:schemeClr val="tx1"/>
                        </a:solidFill>
                        <a:effectLst/>
                        <a:latin typeface="+mn-lt"/>
                        <a:ea typeface="+mn-ea"/>
                        <a:cs typeface="+mn-cs"/>
                      </a:endParaRPr>
                    </a:p>
                    <a:p>
                      <a:r>
                        <a:rPr lang="en-US" sz="1800" b="1" kern="1200" dirty="0" smtClean="0">
                          <a:solidFill>
                            <a:schemeClr val="tx1"/>
                          </a:solidFill>
                          <a:effectLst/>
                          <a:latin typeface="+mn-lt"/>
                          <a:ea typeface="+mn-ea"/>
                          <a:cs typeface="+mn-cs"/>
                        </a:rPr>
                        <a:t>Big Deal  -  The court held that voluntary requirement of Civil Code section 815.3 (b) did not invalidate the FMP because the applicant and/or developer was not required to grant an easement. The easement arrangement could be made through a third party, and in any case, a developer has a choice of whether or not to develop in the first place. </a:t>
                      </a:r>
                    </a:p>
                    <a:p>
                      <a:endParaRPr lang="en-US" dirty="0">
                        <a:solidFill>
                          <a:schemeClr val="tx1"/>
                        </a:solidFill>
                      </a:endParaRPr>
                    </a:p>
                  </a:txBody>
                  <a:tc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c>
                  <a:txBody>
                    <a:bodyPr/>
                    <a:lstStyle/>
                    <a:p>
                      <a:r>
                        <a:rPr lang="en-US" sz="1800" b="1" i="1" kern="1200" dirty="0" smtClean="0">
                          <a:solidFill>
                            <a:schemeClr val="tx1"/>
                          </a:solidFill>
                          <a:effectLst/>
                          <a:latin typeface="+mn-lt"/>
                          <a:ea typeface="+mn-ea"/>
                          <a:cs typeface="+mn-cs"/>
                        </a:rPr>
                        <a:t>Masonite Corporation v. County of Mendocino </a:t>
                      </a:r>
                      <a:r>
                        <a:rPr lang="en-US" sz="1800" b="1" kern="1200" dirty="0" smtClean="0">
                          <a:solidFill>
                            <a:schemeClr val="tx1"/>
                          </a:solidFill>
                          <a:effectLst/>
                          <a:latin typeface="+mn-lt"/>
                          <a:ea typeface="+mn-ea"/>
                          <a:cs typeface="+mn-cs"/>
                        </a:rPr>
                        <a:t>(2013) 218 Cal.App.4th 230 </a:t>
                      </a:r>
                    </a:p>
                    <a:p>
                      <a:endParaRPr lang="en-US" sz="1800" b="1" kern="1200" dirty="0" smtClean="0">
                        <a:solidFill>
                          <a:schemeClr val="tx1"/>
                        </a:solidFill>
                        <a:effectLst/>
                        <a:latin typeface="+mn-lt"/>
                        <a:ea typeface="+mn-ea"/>
                        <a:cs typeface="+mn-cs"/>
                      </a:endParaRPr>
                    </a:p>
                    <a:p>
                      <a:r>
                        <a:rPr lang="en-US" sz="1800" b="1" kern="1200" dirty="0" smtClean="0">
                          <a:solidFill>
                            <a:schemeClr val="tx1"/>
                          </a:solidFill>
                          <a:effectLst/>
                          <a:latin typeface="+mn-lt"/>
                          <a:ea typeface="+mn-ea"/>
                          <a:cs typeface="+mn-cs"/>
                        </a:rPr>
                        <a:t>Big Deal  -  The Court concluded that “</a:t>
                      </a:r>
                      <a:r>
                        <a:rPr lang="en-US" sz="1800" b="1" i="1" kern="1200" dirty="0" smtClean="0">
                          <a:solidFill>
                            <a:schemeClr val="tx1"/>
                          </a:solidFill>
                          <a:effectLst/>
                          <a:latin typeface="+mn-lt"/>
                          <a:ea typeface="+mn-ea"/>
                          <a:cs typeface="+mn-cs"/>
                        </a:rPr>
                        <a:t>ACEs may appropriately mitigate for the direct loss of farmland when a project converts agricultural land to a nonagri­cultural use, </a:t>
                      </a:r>
                      <a:r>
                        <a:rPr lang="en-US" sz="1800" b="1" i="1" kern="1200" baseline="0" dirty="0" smtClean="0">
                          <a:solidFill>
                            <a:schemeClr val="tx1"/>
                          </a:solidFill>
                          <a:effectLst/>
                          <a:latin typeface="+mn-lt"/>
                          <a:ea typeface="+mn-ea"/>
                          <a:cs typeface="+mn-cs"/>
                        </a:rPr>
                        <a:t>even</a:t>
                      </a:r>
                      <a:r>
                        <a:rPr lang="en-US" sz="1800" b="1" i="1" kern="1200" dirty="0" smtClean="0">
                          <a:solidFill>
                            <a:schemeClr val="tx1"/>
                          </a:solidFill>
                          <a:effectLst/>
                          <a:latin typeface="+mn-lt"/>
                          <a:ea typeface="+mn-ea"/>
                          <a:cs typeface="+mn-cs"/>
                        </a:rPr>
                        <a:t> though an ACE does not replace the onsite resources. Our conclusion is reinforced by the CEQA Guidelines, case law on offsite mitigation for loss of biological resources, case law on ACEs, prevailing practice, and the public policy of this state. The off-site ACEs compensate for both direct and cumulative impacts on farmland, preventing the total consumption of land resources.</a:t>
                      </a:r>
                      <a:r>
                        <a:rPr lang="en-US" sz="1800" b="1" kern="1200" dirty="0" smtClean="0">
                          <a:solidFill>
                            <a:schemeClr val="tx1"/>
                          </a:solidFill>
                          <a:effectLst/>
                          <a:latin typeface="+mn-lt"/>
                          <a:ea typeface="+mn-ea"/>
                          <a:cs typeface="+mn-cs"/>
                        </a:rPr>
                        <a:t>” </a:t>
                      </a:r>
                    </a:p>
                    <a:p>
                      <a:endParaRPr lang="en-US" dirty="0">
                        <a:solidFill>
                          <a:schemeClr val="tx1"/>
                        </a:solidFill>
                      </a:endParaRPr>
                    </a:p>
                  </a:txBody>
                  <a:tc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tcPr>
                </a:tc>
              </a:tr>
            </a:tbl>
          </a:graphicData>
        </a:graphic>
      </p:graphicFrame>
    </p:spTree>
    <p:extLst>
      <p:ext uri="{BB962C8B-B14F-4D97-AF65-F5344CB8AC3E}">
        <p14:creationId xmlns:p14="http://schemas.microsoft.com/office/powerpoint/2010/main" val="40417627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32388"/>
            <a:ext cx="8229600" cy="967812"/>
          </a:xfrm>
        </p:spPr>
        <p:txBody>
          <a:bodyPr/>
          <a:lstStyle/>
          <a:p>
            <a:r>
              <a:rPr lang="en-US" dirty="0" smtClean="0"/>
              <a:t>Farmland Mitigation Primer cont.</a:t>
            </a:r>
            <a:endParaRPr lang="en-US" dirty="0"/>
          </a:p>
        </p:txBody>
      </p:sp>
      <p:sp>
        <p:nvSpPr>
          <p:cNvPr id="3" name="Content Placeholder 2"/>
          <p:cNvSpPr>
            <a:spLocks noGrp="1"/>
          </p:cNvSpPr>
          <p:nvPr>
            <p:ph idx="1"/>
          </p:nvPr>
        </p:nvSpPr>
        <p:spPr/>
        <p:txBody>
          <a:bodyPr/>
          <a:lstStyle/>
          <a:p>
            <a:r>
              <a:rPr lang="en-US" dirty="0"/>
              <a:t>Tools</a:t>
            </a:r>
          </a:p>
          <a:p>
            <a:pPr lvl="1"/>
            <a:r>
              <a:rPr lang="en-US" dirty="0"/>
              <a:t>Fee Title</a:t>
            </a:r>
          </a:p>
          <a:p>
            <a:pPr lvl="1"/>
            <a:r>
              <a:rPr lang="en-US" dirty="0"/>
              <a:t>Conservation Easements</a:t>
            </a:r>
          </a:p>
          <a:p>
            <a:pPr lvl="1"/>
            <a:r>
              <a:rPr lang="en-US" dirty="0"/>
              <a:t>In Lieu Fees</a:t>
            </a:r>
          </a:p>
          <a:p>
            <a:pPr lvl="1"/>
            <a:r>
              <a:rPr lang="en-US" dirty="0"/>
              <a:t>Farmland Mitigation Banks</a:t>
            </a:r>
          </a:p>
          <a:p>
            <a:endParaRPr lang="en-US" dirty="0"/>
          </a:p>
        </p:txBody>
      </p:sp>
    </p:spTree>
    <p:extLst>
      <p:ext uri="{BB962C8B-B14F-4D97-AF65-F5344CB8AC3E}">
        <p14:creationId xmlns:p14="http://schemas.microsoft.com/office/powerpoint/2010/main" val="16507291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9000"/>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5073" y="398768"/>
            <a:ext cx="5873854" cy="6060464"/>
          </a:xfrm>
          <a:prstGeom prst="rect">
            <a:avLst/>
          </a:prstGeom>
        </p:spPr>
      </p:pic>
    </p:spTree>
    <p:extLst>
      <p:ext uri="{BB962C8B-B14F-4D97-AF65-F5344CB8AC3E}">
        <p14:creationId xmlns:p14="http://schemas.microsoft.com/office/powerpoint/2010/main" val="1937634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736</TotalTime>
  <Words>969</Words>
  <Application>Microsoft Office PowerPoint</Application>
  <PresentationFormat>On-screen Show (4:3)</PresentationFormat>
  <Paragraphs>225</Paragraphs>
  <Slides>30</Slides>
  <Notes>0</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30</vt:i4>
      </vt:variant>
    </vt:vector>
  </HeadingPairs>
  <TitlesOfParts>
    <vt:vector size="35" baseType="lpstr">
      <vt:lpstr>Arial</vt:lpstr>
      <vt:lpstr>Calibri</vt:lpstr>
      <vt:lpstr>Wingdings</vt:lpstr>
      <vt:lpstr>Office Theme</vt:lpstr>
      <vt:lpstr>1_Office Theme</vt:lpstr>
      <vt:lpstr>PowerPoint Presentation</vt:lpstr>
      <vt:lpstr>Welcome!</vt:lpstr>
      <vt:lpstr>Guidebook Overview</vt:lpstr>
      <vt:lpstr>Guidebook Overview Cont.</vt:lpstr>
      <vt:lpstr>Agenda</vt:lpstr>
      <vt:lpstr>Farmland Mitigation Primer</vt:lpstr>
      <vt:lpstr>Recent Legal Cases</vt:lpstr>
      <vt:lpstr>Farmland Mitigation Primer cont.</vt:lpstr>
      <vt:lpstr>PowerPoint Presentation</vt:lpstr>
      <vt:lpstr>PowerPoint Presentation</vt:lpstr>
      <vt:lpstr>PowerPoint Presentation</vt:lpstr>
      <vt:lpstr>PowerPoint Presentation</vt:lpstr>
      <vt:lpstr>PowerPoint Presentation</vt:lpstr>
      <vt:lpstr>Farmland Mitigation Implementation Policies and Procedures</vt:lpstr>
      <vt:lpstr>Tips for Crafting Effective Farmland Mitigation Measures</vt:lpstr>
      <vt:lpstr>Farmland Mitigation Measure Tips Cont.</vt:lpstr>
      <vt:lpstr>Guide for Effective Farmland Mitigation Easements</vt:lpstr>
      <vt:lpstr>Framing for Conservation</vt:lpstr>
      <vt:lpstr>Protection Hierarchy</vt:lpstr>
      <vt:lpstr>Stewardship Iceberg</vt:lpstr>
      <vt:lpstr>Memorandums of Understanding</vt:lpstr>
      <vt:lpstr>Management of Farmland Mitigation Endowments</vt:lpstr>
      <vt:lpstr>  Uniform Prudent Management of Institutional Funds Act (UPMIFA)  </vt:lpstr>
      <vt:lpstr>California Gov. Code 65965 - 65968</vt:lpstr>
      <vt:lpstr>Guidelines for Farmland Mitigation Banks</vt:lpstr>
      <vt:lpstr>PowerPoint Presentation</vt:lpstr>
      <vt:lpstr>PowerPoint Presentation</vt:lpstr>
      <vt:lpstr>Resources</vt:lpstr>
      <vt:lpstr>Resources Cont.</vt:lpstr>
      <vt:lpstr>Wrap Up</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Sharon</dc:creator>
  <cp:lastModifiedBy>Dawn</cp:lastModifiedBy>
  <cp:revision>76</cp:revision>
  <cp:lastPrinted>2014-05-12T14:31:45Z</cp:lastPrinted>
  <dcterms:created xsi:type="dcterms:W3CDTF">2014-04-17T22:21:17Z</dcterms:created>
  <dcterms:modified xsi:type="dcterms:W3CDTF">2014-05-29T23:34:51Z</dcterms:modified>
</cp:coreProperties>
</file>