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1" r:id="rId2"/>
    <p:sldId id="272" r:id="rId3"/>
    <p:sldId id="257" r:id="rId4"/>
    <p:sldId id="277" r:id="rId5"/>
    <p:sldId id="258" r:id="rId6"/>
    <p:sldId id="278" r:id="rId7"/>
    <p:sldId id="259" r:id="rId8"/>
    <p:sldId id="279" r:id="rId9"/>
    <p:sldId id="260" r:id="rId10"/>
    <p:sldId id="261" r:id="rId11"/>
    <p:sldId id="280" r:id="rId12"/>
    <p:sldId id="262" r:id="rId13"/>
    <p:sldId id="281" r:id="rId14"/>
    <p:sldId id="263" r:id="rId15"/>
    <p:sldId id="265" r:id="rId16"/>
    <p:sldId id="273" r:id="rId17"/>
    <p:sldId id="268" r:id="rId18"/>
    <p:sldId id="276" r:id="rId19"/>
    <p:sldId id="267" r:id="rId20"/>
    <p:sldId id="274" r:id="rId21"/>
    <p:sldId id="266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8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trick_MacBook:Users:pavandyke:Documents:chart%20deca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764608371322002E-2"/>
          <c:y val="2.6726242553014208E-2"/>
          <c:w val="0.93523539162867797"/>
          <c:h val="0.81177602799650039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cat>
            <c:strRef>
              <c:f>Sheet1!$A$3:$A$14</c:f>
              <c:strCache>
                <c:ptCount val="12"/>
                <c:pt idx="0">
                  <c:v>1890-99</c:v>
                </c:pt>
                <c:pt idx="1">
                  <c:v>1900-09</c:v>
                </c:pt>
                <c:pt idx="2">
                  <c:v>1910-19</c:v>
                </c:pt>
                <c:pt idx="3">
                  <c:v>1920-29</c:v>
                </c:pt>
                <c:pt idx="4">
                  <c:v>1930-39</c:v>
                </c:pt>
                <c:pt idx="5">
                  <c:v>1940-49</c:v>
                </c:pt>
                <c:pt idx="6">
                  <c:v>1950-59</c:v>
                </c:pt>
                <c:pt idx="7">
                  <c:v>1960-69</c:v>
                </c:pt>
                <c:pt idx="8">
                  <c:v>1970-79</c:v>
                </c:pt>
                <c:pt idx="9">
                  <c:v>1980-89</c:v>
                </c:pt>
                <c:pt idx="10">
                  <c:v>1990-99</c:v>
                </c:pt>
                <c:pt idx="11">
                  <c:v>2000-present</c:v>
                </c:pt>
              </c:strCache>
            </c:strRef>
          </c:cat>
          <c:val>
            <c:numRef>
              <c:f>Sheet1!$B$3:$B$14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4</c:v>
                </c:pt>
                <c:pt idx="8">
                  <c:v>20</c:v>
                </c:pt>
                <c:pt idx="9">
                  <c:v>45</c:v>
                </c:pt>
                <c:pt idx="10">
                  <c:v>65</c:v>
                </c:pt>
                <c:pt idx="1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644512"/>
        <c:axId val="139645072"/>
      </c:barChart>
      <c:catAx>
        <c:axId val="139644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9645072"/>
        <c:crosses val="autoZero"/>
        <c:auto val="1"/>
        <c:lblAlgn val="ctr"/>
        <c:lblOffset val="100"/>
        <c:noMultiLvlLbl val="0"/>
      </c:catAx>
      <c:valAx>
        <c:axId val="139645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644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97574-1D07-4201-9BC3-A50C935E8F5D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1179-6CBE-4C94-BC95-A79092A1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1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882B-EA23-4E54-A53E-81D051F72E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8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882B-EA23-4E54-A53E-81D051F72E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8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1179-6CBE-4C94-BC95-A79092A1F2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1179-6CBE-4C94-BC95-A79092A1F2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8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1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6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8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1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1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6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4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76063-CBFE-454E-912C-E0801F3FC342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CAAFF-0AF7-5743-A671-BCAD5AD7D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emf"/><Relationship Id="rId7" Type="http://schemas.openxmlformats.org/officeDocument/2006/relationships/image" Target="../media/image2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emf"/><Relationship Id="rId7" Type="http://schemas.openxmlformats.org/officeDocument/2006/relationships/image" Target="../media/image9.jpg"/><Relationship Id="rId12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38.jpg"/><Relationship Id="rId5" Type="http://schemas.openxmlformats.org/officeDocument/2006/relationships/image" Target="../media/image3.emf"/><Relationship Id="rId10" Type="http://schemas.openxmlformats.org/officeDocument/2006/relationships/image" Target="../media/image37.png"/><Relationship Id="rId4" Type="http://schemas.openxmlformats.org/officeDocument/2006/relationships/image" Target="../media/image2.emf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emf"/><Relationship Id="rId7" Type="http://schemas.openxmlformats.org/officeDocument/2006/relationships/image" Target="../media/image4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5.emf"/><Relationship Id="rId4" Type="http://schemas.openxmlformats.org/officeDocument/2006/relationships/image" Target="../media/image3.emf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emf"/><Relationship Id="rId7" Type="http://schemas.openxmlformats.org/officeDocument/2006/relationships/image" Target="../media/image1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419"/>
            <a:ext cx="9155140" cy="1213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5636"/>
            <a:ext cx="9155140" cy="1373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04198"/>
            <a:ext cx="9155140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40" y="1216703"/>
            <a:ext cx="9155140" cy="45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445" y="1784555"/>
            <a:ext cx="8155858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336699"/>
                </a:solidFill>
                <a:latin typeface="Candara" panose="020E0502030303020204" pitchFamily="34" charset="0"/>
              </a:rPr>
              <a:t>Keeping the </a:t>
            </a:r>
          </a:p>
          <a:p>
            <a:pPr algn="ctr"/>
            <a:r>
              <a:rPr lang="en-US" sz="5400" b="1" dirty="0" smtClean="0">
                <a:solidFill>
                  <a:srgbClr val="336699"/>
                </a:solidFill>
                <a:latin typeface="Candara" panose="020E0502030303020204" pitchFamily="34" charset="0"/>
              </a:rPr>
              <a:t>Best of California</a:t>
            </a:r>
          </a:p>
          <a:p>
            <a:pPr algn="ctr">
              <a:spcBef>
                <a:spcPts val="800"/>
              </a:spcBef>
            </a:pPr>
            <a:r>
              <a:rPr lang="en-US" sz="4000" dirty="0" smtClean="0">
                <a:solidFill>
                  <a:srgbClr val="336699"/>
                </a:solidFill>
                <a:latin typeface="Candara" panose="020E0502030303020204" pitchFamily="34" charset="0"/>
              </a:rPr>
              <a:t>A Land </a:t>
            </a:r>
            <a:r>
              <a:rPr lang="en-US" sz="4000" dirty="0">
                <a:solidFill>
                  <a:srgbClr val="336699"/>
                </a:solidFill>
                <a:latin typeface="Candara" panose="020E0502030303020204" pitchFamily="34" charset="0"/>
              </a:rPr>
              <a:t>C</a:t>
            </a:r>
            <a:r>
              <a:rPr lang="en-US" sz="4000" dirty="0" smtClean="0">
                <a:solidFill>
                  <a:srgbClr val="336699"/>
                </a:solidFill>
                <a:latin typeface="Candara" panose="020E0502030303020204" pitchFamily="34" charset="0"/>
              </a:rPr>
              <a:t>onservation Retrospective</a:t>
            </a:r>
            <a:endParaRPr lang="en-US" sz="4000" dirty="0">
              <a:solidFill>
                <a:srgbClr val="336699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73" y="5795349"/>
            <a:ext cx="2453802" cy="8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074" y="559111"/>
            <a:ext cx="83966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 </a:t>
            </a:r>
            <a:br>
              <a:rPr lang="en-US" sz="3600" dirty="0" smtClean="0"/>
            </a:br>
            <a:r>
              <a:rPr lang="en-US" sz="3600" dirty="0" smtClean="0"/>
              <a:t>1990: </a:t>
            </a:r>
            <a:r>
              <a:rPr lang="en-US" dirty="0"/>
              <a:t>California Wildlife Protection Act approved by </a:t>
            </a:r>
            <a:r>
              <a:rPr lang="en-US" dirty="0" smtClean="0"/>
              <a:t>voters</a:t>
            </a:r>
          </a:p>
          <a:p>
            <a:r>
              <a:rPr lang="en-US" dirty="0"/>
              <a:t>	</a:t>
            </a:r>
            <a:r>
              <a:rPr lang="en-US" dirty="0" smtClean="0"/>
              <a:t>	     Bay Area Open Space Council established</a:t>
            </a:r>
            <a:br>
              <a:rPr lang="en-US" dirty="0" smtClean="0"/>
            </a:br>
            <a:r>
              <a:rPr lang="en-US" dirty="0" smtClean="0"/>
              <a:t>		     Sonoma County Agricultural Preservation &amp;</a:t>
            </a:r>
            <a:br>
              <a:rPr lang="en-US" dirty="0" smtClean="0"/>
            </a:br>
            <a:r>
              <a:rPr lang="en-US" dirty="0" smtClean="0"/>
              <a:t>		     Open Space District created</a:t>
            </a:r>
            <a:br>
              <a:rPr lang="en-US" dirty="0" smtClean="0"/>
            </a:br>
            <a:endParaRPr lang="en-US" dirty="0" smtClean="0"/>
          </a:p>
          <a:p>
            <a:r>
              <a:rPr lang="en-US" sz="3600" dirty="0" smtClean="0"/>
              <a:t>1991: </a:t>
            </a:r>
            <a:r>
              <a:rPr lang="en-US" dirty="0" smtClean="0"/>
              <a:t>Coachella </a:t>
            </a:r>
            <a:r>
              <a:rPr lang="en-US" dirty="0"/>
              <a:t>Valley Mountains Conservancy </a:t>
            </a:r>
            <a:r>
              <a:rPr lang="en-US" dirty="0" smtClean="0"/>
              <a:t>established  </a:t>
            </a:r>
            <a:br>
              <a:rPr lang="en-US" dirty="0" smtClean="0"/>
            </a:br>
            <a:endParaRPr lang="en-US" dirty="0"/>
          </a:p>
          <a:p>
            <a:r>
              <a:rPr lang="en-US" sz="3600" dirty="0" smtClean="0"/>
              <a:t>1992:</a:t>
            </a:r>
            <a:r>
              <a:rPr lang="en-US" dirty="0" smtClean="0"/>
              <a:t> San </a:t>
            </a:r>
            <a:r>
              <a:rPr lang="en-US" dirty="0"/>
              <a:t>Joaquin River Conservancy </a:t>
            </a:r>
            <a:r>
              <a:rPr lang="en-US" dirty="0" smtClean="0"/>
              <a:t>established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1993:</a:t>
            </a:r>
            <a:r>
              <a:rPr lang="en-US" dirty="0" smtClean="0"/>
              <a:t> Santa Clara Open Space Authority established</a:t>
            </a:r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sz="3600" dirty="0" smtClean="0"/>
              <a:t>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77" y="1334913"/>
            <a:ext cx="2023916" cy="244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/>
          <p:cNvCxnSpPr>
            <a:endCxn id="15" idx="4"/>
          </p:cNvCxnSpPr>
          <p:nvPr/>
        </p:nvCxnSpPr>
        <p:spPr>
          <a:xfrm>
            <a:off x="413682" y="1446553"/>
            <a:ext cx="0" cy="4187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03314" y="135485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1769" y="2923068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8274" y="3800807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673" y="460348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4290" y="5406161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87" y="4132882"/>
            <a:ext cx="2484858" cy="18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465" y="1206575"/>
            <a:ext cx="81157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1995: </a:t>
            </a:r>
            <a:r>
              <a:rPr lang="en-US" dirty="0"/>
              <a:t>CA Farmland Conservancy Program </a:t>
            </a:r>
            <a:r>
              <a:rPr lang="en-US" dirty="0" smtClean="0"/>
              <a:t>created </a:t>
            </a:r>
            <a:endParaRPr lang="en-US" dirty="0"/>
          </a:p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1998</a:t>
            </a:r>
            <a:r>
              <a:rPr lang="en-US" sz="3600" dirty="0"/>
              <a:t>: </a:t>
            </a:r>
            <a:r>
              <a:rPr lang="en-US" dirty="0"/>
              <a:t>Conserving California Landscape Initiative created </a:t>
            </a:r>
            <a:r>
              <a:rPr lang="en-US" dirty="0" smtClean="0"/>
              <a:t>       </a:t>
            </a:r>
            <a:br>
              <a:rPr lang="en-US" dirty="0" smtClean="0"/>
            </a:br>
            <a:r>
              <a:rPr lang="en-US" dirty="0" smtClean="0"/>
              <a:t>		     by </a:t>
            </a:r>
            <a:r>
              <a:rPr lang="en-US" dirty="0"/>
              <a:t>Packard Foundation</a:t>
            </a:r>
          </a:p>
          <a:p>
            <a:endParaRPr lang="en-US" dirty="0"/>
          </a:p>
          <a:p>
            <a:endParaRPr lang="en-US" sz="3600" dirty="0" smtClean="0"/>
          </a:p>
          <a:p>
            <a:r>
              <a:rPr lang="en-US" sz="3600" dirty="0" smtClean="0"/>
              <a:t>1999</a:t>
            </a:r>
            <a:r>
              <a:rPr lang="en-US" sz="3600" dirty="0"/>
              <a:t>:</a:t>
            </a:r>
            <a:r>
              <a:rPr lang="en-US" dirty="0"/>
              <a:t>  San Gabriel and Lower Los Angeles Rivers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     and Mountains </a:t>
            </a:r>
            <a:r>
              <a:rPr lang="en-US" dirty="0"/>
              <a:t>Conservancy </a:t>
            </a:r>
            <a:r>
              <a:rPr lang="en-US" dirty="0" smtClean="0"/>
              <a:t>established   </a:t>
            </a:r>
            <a:r>
              <a:rPr lang="en-US" dirty="0"/>
              <a:t>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3682" y="1446553"/>
            <a:ext cx="0" cy="4187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3314" y="135485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3314" y="305323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he David Lucile &amp; Packard Found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06" y="3526270"/>
            <a:ext cx="1762125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31" y="1244874"/>
            <a:ext cx="2467785" cy="164519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04290" y="475179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ariner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113" y="4238311"/>
            <a:ext cx="2591492" cy="172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1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5910" y="1368573"/>
            <a:ext cx="816094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2000: </a:t>
            </a:r>
            <a:r>
              <a:rPr lang="en-US" dirty="0" smtClean="0"/>
              <a:t>Proposition 12 passed     </a:t>
            </a:r>
            <a:br>
              <a:rPr lang="en-US" dirty="0" smtClean="0"/>
            </a:br>
            <a:r>
              <a:rPr lang="en-US" dirty="0" smtClean="0"/>
              <a:t>  		       Proposition 13 passed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     Natural </a:t>
            </a:r>
            <a:r>
              <a:rPr lang="en-US" dirty="0"/>
              <a:t>Heritage Preservation Tax </a:t>
            </a:r>
            <a:r>
              <a:rPr lang="en-US" dirty="0" smtClean="0"/>
              <a:t>Credit</a:t>
            </a:r>
            <a:br>
              <a:rPr lang="en-US" dirty="0" smtClean="0"/>
            </a:br>
            <a:r>
              <a:rPr lang="en-US" dirty="0" smtClean="0"/>
              <a:t>                        </a:t>
            </a:r>
            <a:r>
              <a:rPr lang="en-US" dirty="0"/>
              <a:t>Act of </a:t>
            </a:r>
            <a:r>
              <a:rPr lang="en-US" dirty="0" smtClean="0"/>
              <a:t>2000 passed </a:t>
            </a:r>
            <a:endParaRPr lang="en-US" dirty="0"/>
          </a:p>
          <a:p>
            <a:r>
              <a:rPr lang="en-US" dirty="0" smtClean="0"/>
              <a:t>                        Baldwin </a:t>
            </a:r>
            <a:r>
              <a:rPr lang="en-US" dirty="0"/>
              <a:t>Hills Conservancy </a:t>
            </a:r>
            <a:r>
              <a:rPr lang="en-US" dirty="0" smtClean="0"/>
              <a:t>established</a:t>
            </a:r>
            <a:endParaRPr lang="en-US" dirty="0"/>
          </a:p>
          <a:p>
            <a:endParaRPr lang="en-US" sz="1400" dirty="0"/>
          </a:p>
          <a:p>
            <a:r>
              <a:rPr lang="en-US" sz="3600" dirty="0" smtClean="0"/>
              <a:t> 2002: </a:t>
            </a:r>
            <a:r>
              <a:rPr lang="en-US" dirty="0" smtClean="0"/>
              <a:t>Proposition 40 passed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     Proposition 50 passed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     San </a:t>
            </a:r>
            <a:r>
              <a:rPr lang="en-US" dirty="0"/>
              <a:t>Diego River Conservancy </a:t>
            </a:r>
            <a:r>
              <a:rPr lang="en-US" dirty="0" smtClean="0"/>
              <a:t>established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Integrated Reg. Water Management </a:t>
            </a:r>
          </a:p>
          <a:p>
            <a:r>
              <a:rPr lang="en-US" dirty="0"/>
              <a:t>	</a:t>
            </a:r>
            <a:r>
              <a:rPr lang="en-US" dirty="0" smtClean="0"/>
              <a:t>	       Program created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1" y="1494937"/>
            <a:ext cx="3019441" cy="151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423079" y="1306469"/>
            <a:ext cx="0" cy="4452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3895" y="158114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3895" y="319042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300px-Nrborderborderentrythreecolorsmay05-1-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1985" y="3933546"/>
            <a:ext cx="2434413" cy="182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8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471" y="3069891"/>
            <a:ext cx="6311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2004:</a:t>
            </a:r>
            <a:r>
              <a:rPr lang="en-US" dirty="0"/>
              <a:t>  Sierra Nevada Conservancy </a:t>
            </a:r>
            <a:r>
              <a:rPr lang="en-US" dirty="0" smtClean="0"/>
              <a:t>established</a:t>
            </a:r>
            <a:endParaRPr lang="en-US" dirty="0"/>
          </a:p>
          <a:p>
            <a:r>
              <a:rPr lang="en-US" dirty="0"/>
              <a:t>		 </a:t>
            </a:r>
            <a:r>
              <a:rPr lang="en-US" dirty="0" smtClean="0"/>
              <a:t>   California </a:t>
            </a:r>
            <a:r>
              <a:rPr lang="en-US" dirty="0"/>
              <a:t>Ocean Protection Council created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1863" y="1714456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2003:</a:t>
            </a:r>
            <a:r>
              <a:rPr lang="en-US" dirty="0" smtClean="0"/>
              <a:t> </a:t>
            </a:r>
            <a:r>
              <a:rPr lang="en-US" dirty="0"/>
              <a:t>Natural Community Conservation </a:t>
            </a:r>
            <a:r>
              <a:rPr lang="en-US" dirty="0" smtClean="0"/>
              <a:t>    		  Planning Act passed</a:t>
            </a:r>
            <a:endParaRPr lang="en-US" dirty="0"/>
          </a:p>
          <a:p>
            <a:r>
              <a:rPr lang="en-US" sz="1400" dirty="0"/>
              <a:t/>
            </a:r>
            <a:br>
              <a:rPr lang="en-US" sz="140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23079" y="1306469"/>
            <a:ext cx="0" cy="4452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13687" y="1690051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3687" y="3265661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3687" y="432409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2471" y="4154959"/>
            <a:ext cx="6207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2006: </a:t>
            </a:r>
            <a:r>
              <a:rPr lang="en-US" dirty="0"/>
              <a:t>Proposition 84 passed</a:t>
            </a:r>
          </a:p>
          <a:p>
            <a:r>
              <a:rPr lang="en-US" dirty="0" smtClean="0"/>
              <a:t>		    Napa </a:t>
            </a:r>
            <a:r>
              <a:rPr lang="en-US" dirty="0"/>
              <a:t>County </a:t>
            </a:r>
            <a:r>
              <a:rPr lang="en-US" dirty="0" smtClean="0"/>
              <a:t>Reg. Parks/Open </a:t>
            </a:r>
            <a:r>
              <a:rPr lang="en-US" dirty="0"/>
              <a:t>Space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    District established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07" y="3473892"/>
            <a:ext cx="2109568" cy="1561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41" y="1695493"/>
            <a:ext cx="1619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pic>
        <p:nvPicPr>
          <p:cNvPr id="9" name="Picture 8" descr="pond-cosumnes-preserv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33" y="1507050"/>
            <a:ext cx="4870924" cy="141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00" y="4157837"/>
            <a:ext cx="2251333" cy="168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423079" y="1306469"/>
            <a:ext cx="0" cy="4452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13687" y="1237216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246" y="3153162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1239" y="4540832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0503" y="110697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2008: </a:t>
            </a:r>
            <a:r>
              <a:rPr lang="en-US" dirty="0"/>
              <a:t>Proposition 21 </a:t>
            </a:r>
            <a:r>
              <a:rPr lang="en-US" dirty="0" smtClean="0"/>
              <a:t>failed	</a:t>
            </a:r>
          </a:p>
          <a:p>
            <a:r>
              <a:rPr lang="en-US" dirty="0" smtClean="0"/>
              <a:t>		    Strategic Growth</a:t>
            </a:r>
          </a:p>
          <a:p>
            <a:r>
              <a:rPr lang="en-US" dirty="0"/>
              <a:t>	</a:t>
            </a:r>
            <a:r>
              <a:rPr lang="en-US" dirty="0" smtClean="0"/>
              <a:t>	    Council created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8720" y="2927271"/>
            <a:ext cx="7660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2009: </a:t>
            </a:r>
            <a:r>
              <a:rPr lang="en-US" dirty="0"/>
              <a:t>Sacramento-San Joaquin Delta Conservancy </a:t>
            </a:r>
            <a:r>
              <a:rPr lang="en-US" dirty="0" smtClean="0"/>
              <a:t>established</a:t>
            </a:r>
            <a:endParaRPr lang="en-US" dirty="0"/>
          </a:p>
          <a:p>
            <a:r>
              <a:rPr lang="en-US" dirty="0"/>
              <a:t>       		</a:t>
            </a:r>
            <a:r>
              <a:rPr lang="en-US" dirty="0" smtClean="0"/>
              <a:t>     California </a:t>
            </a:r>
            <a:r>
              <a:rPr lang="en-US" dirty="0"/>
              <a:t>state bond funding </a:t>
            </a:r>
            <a:r>
              <a:rPr lang="en-US" dirty="0" smtClean="0"/>
              <a:t>freeze issued</a:t>
            </a:r>
            <a:endParaRPr lang="en-US" dirty="0"/>
          </a:p>
          <a:p>
            <a:r>
              <a:rPr lang="en-US" dirty="0"/>
              <a:t>		</a:t>
            </a:r>
            <a:r>
              <a:rPr lang="en-US" dirty="0" smtClean="0"/>
              <a:t>     California </a:t>
            </a:r>
            <a:r>
              <a:rPr lang="en-US" dirty="0"/>
              <a:t>State Safe Harbor Agreement Program </a:t>
            </a:r>
            <a:r>
              <a:rPr lang="en-US" dirty="0" smtClean="0"/>
              <a:t>Act established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5148" y="4339663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2014:</a:t>
            </a:r>
            <a:r>
              <a:rPr lang="en-US" dirty="0"/>
              <a:t>  Conservation easement</a:t>
            </a:r>
            <a:br>
              <a:rPr lang="en-US" dirty="0"/>
            </a:br>
            <a:r>
              <a:rPr lang="en-US" dirty="0"/>
              <a:t>   		</a:t>
            </a:r>
            <a:r>
              <a:rPr lang="en-US" dirty="0" smtClean="0"/>
              <a:t>     acquisition </a:t>
            </a:r>
            <a:r>
              <a:rPr lang="en-US" dirty="0"/>
              <a:t>at </a:t>
            </a:r>
            <a:r>
              <a:rPr lang="en-US" dirty="0" err="1"/>
              <a:t>Tejon</a:t>
            </a:r>
            <a:r>
              <a:rPr lang="en-US" dirty="0"/>
              <a:t> Ranch </a:t>
            </a:r>
          </a:p>
          <a:p>
            <a:pPr>
              <a:spcBef>
                <a:spcPts val="600"/>
              </a:spcBef>
            </a:pPr>
            <a:r>
              <a:rPr lang="en-US" dirty="0"/>
              <a:t>		</a:t>
            </a:r>
            <a:r>
              <a:rPr lang="en-US" dirty="0" smtClean="0"/>
              <a:t>     brings </a:t>
            </a:r>
            <a:r>
              <a:rPr lang="en-US" dirty="0"/>
              <a:t>total to  110,000 acres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31666" y="4769158"/>
            <a:ext cx="0" cy="1202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46578" y="1186608"/>
            <a:ext cx="73152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600" dirty="0" smtClean="0"/>
              <a:t>State Bond Acts since 2000: </a:t>
            </a:r>
          </a:p>
          <a:p>
            <a:r>
              <a:rPr lang="en-US" sz="3600" dirty="0" smtClean="0"/>
              <a:t>$15.5 billion for land and water</a:t>
            </a:r>
          </a:p>
          <a:p>
            <a:endParaRPr lang="en-US" dirty="0"/>
          </a:p>
          <a:p>
            <a:r>
              <a:rPr lang="en-US" sz="3200" dirty="0" smtClean="0"/>
              <a:t>Prop 12 – 2.1 Billion</a:t>
            </a:r>
          </a:p>
          <a:p>
            <a:r>
              <a:rPr lang="en-US" sz="3200" dirty="0" smtClean="0"/>
              <a:t>Prop 13 – 1.97 Billion</a:t>
            </a:r>
          </a:p>
          <a:p>
            <a:r>
              <a:rPr lang="en-US" sz="3200" dirty="0" smtClean="0"/>
              <a:t>Prop 40 – 2.6 Billion</a:t>
            </a:r>
          </a:p>
          <a:p>
            <a:r>
              <a:rPr lang="en-US" sz="3200" dirty="0" smtClean="0"/>
              <a:t>Prop 50 – 3.44 Billion</a:t>
            </a:r>
          </a:p>
          <a:p>
            <a:r>
              <a:rPr lang="en-US" sz="3200" dirty="0" smtClean="0"/>
              <a:t>Prop 84 – 5.38 Billion</a:t>
            </a:r>
          </a:p>
          <a:p>
            <a:endParaRPr lang="en-US" dirty="0"/>
          </a:p>
          <a:p>
            <a:r>
              <a:rPr lang="en-US" dirty="0" smtClean="0">
                <a:sym typeface="Symbol" panose="05050102010706020507" pitchFamily="18" charset="2"/>
              </a:rPr>
              <a:t></a:t>
            </a:r>
            <a:r>
              <a:rPr lang="en-US" dirty="0" smtClean="0"/>
              <a:t>California’s </a:t>
            </a:r>
            <a:r>
              <a:rPr lang="en-US" dirty="0"/>
              <a:t>first State Park Bond Issue </a:t>
            </a:r>
            <a:r>
              <a:rPr lang="en-US" dirty="0" smtClean="0"/>
              <a:t>was </a:t>
            </a:r>
            <a:r>
              <a:rPr lang="en-US" dirty="0"/>
              <a:t>$6 Million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33" y="2977412"/>
            <a:ext cx="3492636" cy="22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46578" y="1186608"/>
            <a:ext cx="7315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600" b="1" u="sng" dirty="0" smtClean="0"/>
              <a:t>Foundation Funding</a:t>
            </a:r>
          </a:p>
          <a:p>
            <a:endParaRPr lang="en-US" dirty="0"/>
          </a:p>
          <a:p>
            <a:pPr>
              <a:spcBef>
                <a:spcPts val="600"/>
              </a:spcBef>
            </a:pPr>
            <a:r>
              <a:rPr lang="en-US" sz="3200" dirty="0" smtClean="0"/>
              <a:t>Conserving California Landscape Initiative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David &amp; Lucile Packard Foundation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$175 million during 1998-2003</a:t>
            </a:r>
          </a:p>
          <a:p>
            <a:pPr>
              <a:spcBef>
                <a:spcPts val="600"/>
              </a:spcBef>
            </a:pPr>
            <a:r>
              <a:rPr lang="en-US" sz="3200" dirty="0" smtClean="0"/>
              <a:t>Outcomes: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342,000 acres protected in in </a:t>
            </a:r>
            <a:r>
              <a:rPr lang="en-US" dirty="0"/>
              <a:t>C</a:t>
            </a:r>
            <a:r>
              <a:rPr lang="en-US" dirty="0" smtClean="0"/>
              <a:t>entral Coast</a:t>
            </a:r>
            <a:r>
              <a:rPr lang="en-US" dirty="0"/>
              <a:t>, </a:t>
            </a:r>
            <a:r>
              <a:rPr lang="en-US" dirty="0" smtClean="0"/>
              <a:t>Central Valley</a:t>
            </a:r>
            <a:r>
              <a:rPr lang="en-US" dirty="0"/>
              <a:t>, S</a:t>
            </a:r>
            <a:r>
              <a:rPr lang="en-US" dirty="0" smtClean="0"/>
              <a:t>ierra </a:t>
            </a:r>
            <a:r>
              <a:rPr lang="en-US" dirty="0"/>
              <a:t>Nevada regions – final outcome </a:t>
            </a:r>
            <a:r>
              <a:rPr lang="en-US" dirty="0" smtClean="0"/>
              <a:t>400,000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Attracted </a:t>
            </a:r>
            <a:r>
              <a:rPr lang="en-US" dirty="0" smtClean="0"/>
              <a:t>matching funds totaling </a:t>
            </a:r>
            <a:r>
              <a:rPr lang="en-US" dirty="0"/>
              <a:t>roughly $1B from other foundations, government agencies and individuals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1" y="2353791"/>
            <a:ext cx="2174179" cy="217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534" y="1168105"/>
            <a:ext cx="893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Over 1.7 million acres held by land trusts…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8" y="1882693"/>
            <a:ext cx="1370894" cy="182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71" y="3012146"/>
            <a:ext cx="1917435" cy="287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73" y="3783748"/>
            <a:ext cx="2504571" cy="166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95" y="4475809"/>
            <a:ext cx="3248454" cy="137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40" y="3586616"/>
            <a:ext cx="2837232" cy="114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06" y="1901365"/>
            <a:ext cx="2800849" cy="155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0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40352160"/>
              </p:ext>
            </p:extLst>
          </p:nvPr>
        </p:nvGraphicFramePr>
        <p:xfrm>
          <a:off x="840701" y="1393596"/>
          <a:ext cx="7239000" cy="461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266132" y="3019279"/>
            <a:ext cx="236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Land Trusts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3767" y="5837442"/>
            <a:ext cx="436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Decades beginning 1890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04334" y="1858297"/>
            <a:ext cx="266945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150</a:t>
            </a:r>
            <a:r>
              <a:rPr lang="en-US" sz="2400" b="1" dirty="0"/>
              <a:t>+ land trusts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at </a:t>
            </a:r>
            <a:r>
              <a:rPr lang="en-US" sz="2400" b="1" dirty="0"/>
              <a:t>work in local communities in every California </a:t>
            </a:r>
            <a:r>
              <a:rPr lang="en-US" sz="2400" b="1" dirty="0" smtClean="0"/>
              <a:t>county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27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797" y="1309220"/>
            <a:ext cx="4298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Land Trust Progression…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1423" y="2079522"/>
            <a:ext cx="2206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Acquire </a:t>
            </a:r>
          </a:p>
          <a:p>
            <a:r>
              <a:rPr lang="en-US" sz="2000" b="1" dirty="0" smtClean="0"/>
              <a:t>Fee and ‘flip’</a:t>
            </a:r>
          </a:p>
          <a:p>
            <a:endParaRPr lang="en-US" sz="2000" b="1" dirty="0"/>
          </a:p>
          <a:p>
            <a:r>
              <a:rPr lang="en-US" sz="2000" b="1" dirty="0" smtClean="0"/>
              <a:t>Acquire easements and retain</a:t>
            </a:r>
          </a:p>
          <a:p>
            <a:endParaRPr lang="en-US" sz="2000" b="1" dirty="0"/>
          </a:p>
          <a:p>
            <a:r>
              <a:rPr lang="en-US" sz="2000" b="1" dirty="0" smtClean="0"/>
              <a:t>Acquire fee and retain</a:t>
            </a:r>
          </a:p>
          <a:p>
            <a:endParaRPr lang="en-US" sz="2000" b="1" dirty="0"/>
          </a:p>
          <a:p>
            <a:r>
              <a:rPr lang="en-US" sz="2000" b="1" dirty="0" smtClean="0"/>
              <a:t>Take on mitigation projects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59269" y="1924528"/>
            <a:ext cx="27670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Remote Natural Parks, Habitat Areas</a:t>
            </a:r>
          </a:p>
          <a:p>
            <a:endParaRPr lang="en-US" sz="2000" b="1" dirty="0"/>
          </a:p>
          <a:p>
            <a:r>
              <a:rPr lang="en-US" sz="2000" b="1" dirty="0" smtClean="0"/>
              <a:t>Cultural Resources</a:t>
            </a:r>
          </a:p>
          <a:p>
            <a:endParaRPr lang="en-US" sz="2000" b="1" dirty="0"/>
          </a:p>
          <a:p>
            <a:r>
              <a:rPr lang="en-US" sz="2000" b="1" dirty="0" smtClean="0"/>
              <a:t>Working landscapes… farm, ranch, forest</a:t>
            </a:r>
          </a:p>
          <a:p>
            <a:endParaRPr lang="en-US" sz="2000" b="1" dirty="0"/>
          </a:p>
          <a:p>
            <a:r>
              <a:rPr lang="en-US" sz="2000" b="1" dirty="0" smtClean="0"/>
              <a:t>Water resources</a:t>
            </a:r>
          </a:p>
          <a:p>
            <a:endParaRPr lang="en-US" sz="2000" b="1" dirty="0"/>
          </a:p>
          <a:p>
            <a:r>
              <a:rPr lang="en-US" sz="2000" b="1" dirty="0" smtClean="0"/>
              <a:t>Urban parks</a:t>
            </a:r>
            <a:endParaRPr lang="en-US" sz="2000" b="1" dirty="0"/>
          </a:p>
        </p:txBody>
      </p:sp>
      <p:sp>
        <p:nvSpPr>
          <p:cNvPr id="18" name="Down Arrow 17"/>
          <p:cNvSpPr/>
          <p:nvPr/>
        </p:nvSpPr>
        <p:spPr>
          <a:xfrm>
            <a:off x="4902068" y="2072579"/>
            <a:ext cx="389062" cy="33570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402361" y="2092897"/>
            <a:ext cx="389062" cy="33367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419"/>
            <a:ext cx="9155140" cy="1213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5636"/>
            <a:ext cx="9155140" cy="1373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04198"/>
            <a:ext cx="9155140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40" y="1216703"/>
            <a:ext cx="9155140" cy="45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445" y="2094271"/>
            <a:ext cx="81558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336699"/>
                </a:solidFill>
                <a:latin typeface="Candara" panose="020E0502030303020204" pitchFamily="34" charset="0"/>
              </a:rPr>
              <a:t>To farther backward you can look,</a:t>
            </a:r>
          </a:p>
          <a:p>
            <a:pPr algn="ctr"/>
            <a:r>
              <a:rPr lang="en-US" sz="4000" dirty="0" smtClean="0">
                <a:solidFill>
                  <a:srgbClr val="336699"/>
                </a:solidFill>
                <a:latin typeface="Candara" panose="020E0502030303020204" pitchFamily="34" charset="0"/>
              </a:rPr>
              <a:t>the farther forward you can see.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336699"/>
                </a:solidFill>
                <a:latin typeface="Candara" panose="020E0502030303020204" pitchFamily="34" charset="0"/>
              </a:rPr>
              <a:t>									-Winston Churchill</a:t>
            </a:r>
            <a:endParaRPr lang="en-US" sz="2800" dirty="0">
              <a:solidFill>
                <a:srgbClr val="336699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73" y="5795349"/>
            <a:ext cx="2453802" cy="8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24" y="1770568"/>
            <a:ext cx="2221334" cy="1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80" y="700146"/>
            <a:ext cx="2544436" cy="264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restoratio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380" y="3660518"/>
            <a:ext cx="2771185" cy="209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7439" y="1081705"/>
            <a:ext cx="3895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Land trusts are…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85940" y="2661055"/>
            <a:ext cx="1128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Building trails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72148" y="2384056"/>
            <a:ext cx="195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Offering </a:t>
            </a:r>
          </a:p>
          <a:p>
            <a:r>
              <a:rPr lang="en-US" b="1" dirty="0" smtClean="0"/>
              <a:t>education programs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7439" y="4340811"/>
            <a:ext cx="1451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Growing  community gardens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70041" y="4460328"/>
            <a:ext cx="1555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Undertaking restoration projects</a:t>
            </a:r>
            <a:endParaRPr lang="en-US" b="1" dirty="0"/>
          </a:p>
        </p:txBody>
      </p:sp>
      <p:pic>
        <p:nvPicPr>
          <p:cNvPr id="16" name="Picture 15" descr="LANLT Fremont herb garden copy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1812262" y="3610697"/>
            <a:ext cx="2712064" cy="17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3729" y="1522532"/>
            <a:ext cx="42475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336699"/>
                </a:solidFill>
              </a:rPr>
              <a:t>Some things never change.  They just become different.  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336699"/>
                </a:solidFill>
              </a:rPr>
              <a:t>					- Joshua </a:t>
            </a:r>
            <a:r>
              <a:rPr lang="en-US" sz="2000" dirty="0">
                <a:solidFill>
                  <a:srgbClr val="336699"/>
                </a:solidFill>
              </a:rPr>
              <a:t>C</a:t>
            </a:r>
            <a:r>
              <a:rPr lang="en-US" sz="2000" dirty="0" smtClean="0">
                <a:solidFill>
                  <a:srgbClr val="336699"/>
                </a:solidFill>
              </a:rPr>
              <a:t>aleb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7" y="1315980"/>
            <a:ext cx="3641142" cy="423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40" y="3323576"/>
            <a:ext cx="3528222" cy="2646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464" y="1362751"/>
            <a:ext cx="815585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99"/>
                </a:solidFill>
                <a:latin typeface="Candara" panose="020E0502030303020204" pitchFamily="34" charset="0"/>
              </a:rPr>
              <a:t>To farther backward you can look,</a:t>
            </a:r>
          </a:p>
          <a:p>
            <a:pPr algn="ctr"/>
            <a:r>
              <a:rPr lang="en-US" sz="2800" b="1" dirty="0" smtClean="0">
                <a:solidFill>
                  <a:srgbClr val="336699"/>
                </a:solidFill>
                <a:latin typeface="Candara" panose="020E0502030303020204" pitchFamily="34" charset="0"/>
              </a:rPr>
              <a:t>the farther forward you can see.</a:t>
            </a:r>
          </a:p>
          <a:p>
            <a:pPr>
              <a:spcBef>
                <a:spcPts val="1200"/>
              </a:spcBef>
            </a:pPr>
            <a:endParaRPr lang="en-US" sz="2000" dirty="0" smtClean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 smtClean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 smtClean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200"/>
              </a:spcBef>
            </a:pPr>
            <a:endParaRPr lang="en-US" sz="2000" dirty="0" smtClean="0">
              <a:solidFill>
                <a:srgbClr val="336699"/>
              </a:solidFill>
              <a:latin typeface="Candara" panose="020E0502030303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000" dirty="0" smtClean="0">
                <a:solidFill>
                  <a:srgbClr val="336699"/>
                </a:solidFill>
                <a:latin typeface="Candara" panose="020E0502030303020204" pitchFamily="34" charset="0"/>
              </a:rPr>
              <a:t>								                    	-Winston Churchill</a:t>
            </a:r>
            <a:endParaRPr lang="en-US" sz="2000" dirty="0">
              <a:solidFill>
                <a:srgbClr val="336699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89" y="2495592"/>
            <a:ext cx="4766609" cy="298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1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298" y="1728855"/>
            <a:ext cx="76768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1870</a:t>
            </a:r>
            <a:r>
              <a:rPr lang="en-US" sz="3600" dirty="0"/>
              <a:t>: </a:t>
            </a:r>
            <a:r>
              <a:rPr lang="en-US" dirty="0"/>
              <a:t>California </a:t>
            </a:r>
            <a:r>
              <a:rPr lang="en-US" dirty="0" smtClean="0"/>
              <a:t>Dept. of Fish </a:t>
            </a:r>
            <a:r>
              <a:rPr lang="en-US" dirty="0"/>
              <a:t>&amp; Game </a:t>
            </a:r>
            <a:r>
              <a:rPr lang="en-US" dirty="0" smtClean="0"/>
              <a:t>created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r>
              <a:rPr lang="en-US" sz="3600" dirty="0" smtClean="0"/>
              <a:t>1885</a:t>
            </a:r>
            <a:r>
              <a:rPr lang="en-US" sz="3600" dirty="0"/>
              <a:t>: </a:t>
            </a:r>
            <a:r>
              <a:rPr lang="en-US" dirty="0"/>
              <a:t>Department of Forestry &amp; Fire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       Protection created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sz="3600" dirty="0" smtClean="0"/>
              <a:t> 1890</a:t>
            </a:r>
            <a:r>
              <a:rPr lang="en-US" sz="3600" dirty="0"/>
              <a:t>: </a:t>
            </a:r>
            <a:r>
              <a:rPr lang="en-US" dirty="0" smtClean="0"/>
              <a:t>Yosemite </a:t>
            </a:r>
            <a:r>
              <a:rPr lang="en-US" dirty="0"/>
              <a:t>National Park </a:t>
            </a:r>
            <a:r>
              <a:rPr lang="en-US" dirty="0" smtClean="0"/>
              <a:t>established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sz="3600" dirty="0" smtClean="0"/>
              <a:t> 1899</a:t>
            </a:r>
            <a:r>
              <a:rPr lang="en-US" sz="3600" dirty="0"/>
              <a:t>: </a:t>
            </a:r>
            <a:r>
              <a:rPr lang="en-US" dirty="0" err="1"/>
              <a:t>Sempervirens</a:t>
            </a:r>
            <a:r>
              <a:rPr lang="en-US" dirty="0"/>
              <a:t> </a:t>
            </a:r>
            <a:r>
              <a:rPr lang="en-US" dirty="0" smtClean="0"/>
              <a:t>Club founded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sz="3600" dirty="0" smtClean="0"/>
              <a:t> 1902</a:t>
            </a:r>
            <a:r>
              <a:rPr lang="en-US" sz="3600" dirty="0"/>
              <a:t>: </a:t>
            </a:r>
            <a:r>
              <a:rPr lang="en-US" dirty="0" smtClean="0"/>
              <a:t>Big </a:t>
            </a:r>
            <a:r>
              <a:rPr lang="en-US" dirty="0"/>
              <a:t>Basin Redwoods State </a:t>
            </a:r>
            <a:r>
              <a:rPr lang="en-US" dirty="0" smtClean="0"/>
              <a:t>Park established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39" y="1886188"/>
            <a:ext cx="2317907" cy="174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39" y="3872433"/>
            <a:ext cx="3156329" cy="166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423079" y="1728855"/>
            <a:ext cx="0" cy="4247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07072" y="1922586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7070" y="275676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7070" y="3833278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9514" y="467871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2444" y="545391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6478" y="1199074"/>
            <a:ext cx="853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The beginnings of conservation tradition in California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38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23079" y="1355955"/>
            <a:ext cx="0" cy="4247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7068" y="1494937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1862" y="1348078"/>
            <a:ext cx="559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1918: </a:t>
            </a:r>
            <a:r>
              <a:rPr lang="en-US" dirty="0"/>
              <a:t>Save the Redwoods </a:t>
            </a:r>
            <a:r>
              <a:rPr lang="en-US" dirty="0" smtClean="0"/>
              <a:t>League established           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1863" y="253778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1926: </a:t>
            </a:r>
            <a:r>
              <a:rPr lang="en-US" dirty="0" smtClean="0"/>
              <a:t>Riverside </a:t>
            </a:r>
            <a:r>
              <a:rPr lang="en-US" dirty="0"/>
              <a:t>County Regional Park/</a:t>
            </a:r>
          </a:p>
          <a:p>
            <a:r>
              <a:rPr lang="en-US" dirty="0"/>
              <a:t>		</a:t>
            </a:r>
            <a:r>
              <a:rPr lang="en-US" dirty="0" smtClean="0"/>
              <a:t>     Open </a:t>
            </a:r>
            <a:r>
              <a:rPr lang="en-US" dirty="0"/>
              <a:t>Space </a:t>
            </a:r>
            <a:r>
              <a:rPr lang="en-US" dirty="0" smtClean="0"/>
              <a:t>District established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13687" y="2757262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1862" y="3622966"/>
            <a:ext cx="4785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1927:</a:t>
            </a:r>
            <a:r>
              <a:rPr lang="en-US" dirty="0"/>
              <a:t> California State Parks founded</a:t>
            </a:r>
          </a:p>
          <a:p>
            <a:r>
              <a:rPr lang="en-US" dirty="0"/>
              <a:t>		</a:t>
            </a:r>
            <a:r>
              <a:rPr lang="en-US" dirty="0" smtClean="0"/>
              <a:t>    Department </a:t>
            </a:r>
            <a:r>
              <a:rPr lang="en-US" dirty="0"/>
              <a:t>of </a:t>
            </a:r>
            <a:r>
              <a:rPr lang="en-US" dirty="0" smtClean="0"/>
              <a:t>Conservation created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3687" y="3858105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1863" y="4737469"/>
            <a:ext cx="4382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1928:</a:t>
            </a:r>
            <a:r>
              <a:rPr lang="en-US" dirty="0"/>
              <a:t> First State Parks Bond Act passed</a:t>
            </a:r>
          </a:p>
        </p:txBody>
      </p:sp>
      <p:sp>
        <p:nvSpPr>
          <p:cNvPr id="17" name="Oval 16"/>
          <p:cNvSpPr/>
          <p:nvPr/>
        </p:nvSpPr>
        <p:spPr>
          <a:xfrm>
            <a:off x="307068" y="4907299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72" y="4156861"/>
            <a:ext cx="2584969" cy="172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85" y="1536811"/>
            <a:ext cx="1962298" cy="26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14" y="3855439"/>
            <a:ext cx="2685219" cy="190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413682" y="1446553"/>
            <a:ext cx="0" cy="4452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95305" y="1694130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71885" y="3063099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5906" y="468319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4690" y="4464087"/>
            <a:ext cx="4522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1951: </a:t>
            </a:r>
            <a:r>
              <a:rPr lang="en-US" dirty="0"/>
              <a:t>The Nature Conservancy Founded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669" y="2866516"/>
            <a:ext cx="6304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1947:</a:t>
            </a:r>
            <a:r>
              <a:rPr lang="en-US" dirty="0"/>
              <a:t> Wildlife Conservation Board </a:t>
            </a:r>
            <a:r>
              <a:rPr lang="en-US" dirty="0" smtClean="0"/>
              <a:t> created</a:t>
            </a:r>
            <a:endParaRPr lang="en-US" dirty="0"/>
          </a:p>
          <a:p>
            <a:r>
              <a:rPr lang="en-US" dirty="0" smtClean="0"/>
              <a:t>		    Livermore </a:t>
            </a:r>
            <a:r>
              <a:rPr lang="en-US" dirty="0"/>
              <a:t>Area Recreation &amp; park </a:t>
            </a:r>
            <a:r>
              <a:rPr lang="en-US" dirty="0" smtClean="0"/>
              <a:t>district </a:t>
            </a:r>
            <a:r>
              <a:rPr lang="en-US" dirty="0" err="1" smtClean="0"/>
              <a:t>esablished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4689" y="1494288"/>
            <a:ext cx="5438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1934: </a:t>
            </a:r>
            <a:r>
              <a:rPr lang="en-US" dirty="0"/>
              <a:t>East Bay Regional Parks </a:t>
            </a:r>
            <a:r>
              <a:rPr lang="en-US" dirty="0" smtClean="0"/>
              <a:t>District established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83" y="1315439"/>
            <a:ext cx="2498350" cy="16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6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pic>
        <p:nvPicPr>
          <p:cNvPr id="8" name="Picture 7" descr="yolo la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969" y="4160365"/>
            <a:ext cx="2675848" cy="1737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445227" y="1306469"/>
            <a:ext cx="0" cy="4452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13690" y="3284657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2474" y="3075654"/>
            <a:ext cx="4541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1961: </a:t>
            </a:r>
            <a:r>
              <a:rPr lang="en-US" dirty="0" smtClean="0"/>
              <a:t>Natural </a:t>
            </a:r>
            <a:r>
              <a:rPr lang="en-US" dirty="0"/>
              <a:t>Resources Agency created</a:t>
            </a:r>
          </a:p>
        </p:txBody>
      </p:sp>
      <p:sp>
        <p:nvSpPr>
          <p:cNvPr id="13" name="Oval 12"/>
          <p:cNvSpPr/>
          <p:nvPr/>
        </p:nvSpPr>
        <p:spPr>
          <a:xfrm>
            <a:off x="357981" y="4800572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2474" y="4591569"/>
            <a:ext cx="3858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1965: </a:t>
            </a:r>
            <a:r>
              <a:rPr lang="en-US" dirty="0"/>
              <a:t>The Williamson Act passed</a:t>
            </a:r>
          </a:p>
        </p:txBody>
      </p:sp>
      <p:pic>
        <p:nvPicPr>
          <p:cNvPr id="1026" name="Picture 2" descr="Organization Tit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0" y="2913819"/>
            <a:ext cx="27432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357981" y="1931965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2473" y="1734691"/>
            <a:ext cx="5132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1956: </a:t>
            </a:r>
            <a:r>
              <a:rPr lang="en-US" dirty="0" smtClean="0"/>
              <a:t>Department of Water Resources created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93" y="1236630"/>
            <a:ext cx="2206688" cy="14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467" y="2009145"/>
            <a:ext cx="85639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 1970:</a:t>
            </a:r>
            <a:r>
              <a:rPr lang="en-US" dirty="0" smtClean="0"/>
              <a:t> </a:t>
            </a:r>
            <a:r>
              <a:rPr lang="en-US" dirty="0"/>
              <a:t>California Endangered Species </a:t>
            </a:r>
            <a:r>
              <a:rPr lang="en-US" dirty="0" smtClean="0"/>
              <a:t>Act passed</a:t>
            </a:r>
          </a:p>
          <a:p>
            <a:r>
              <a:rPr lang="en-US" dirty="0"/>
              <a:t>	</a:t>
            </a:r>
            <a:r>
              <a:rPr lang="en-US" dirty="0" smtClean="0"/>
              <a:t>	        California Environmental Quality Act Review established</a:t>
            </a:r>
          </a:p>
          <a:p>
            <a:r>
              <a:rPr lang="en-US" dirty="0"/>
              <a:t>	</a:t>
            </a:r>
            <a:r>
              <a:rPr lang="en-US" dirty="0" smtClean="0"/>
              <a:t>	        Proposition 20 passed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3600" dirty="0" smtClean="0"/>
              <a:t>1972:</a:t>
            </a:r>
            <a:r>
              <a:rPr lang="en-US" dirty="0" smtClean="0"/>
              <a:t> Marin County Parks/Open Space Dist. established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  Mid-Peninsula Reg. Open Space Dist. established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      Monterey Peninsula Reg. Open Space Dist. established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95" y="1602686"/>
            <a:ext cx="1418005" cy="206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45" y="4590246"/>
            <a:ext cx="2878684" cy="138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378258" y="1863295"/>
            <a:ext cx="35424" cy="392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69235" y="2224848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6578" y="3078041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9467" y="1354853"/>
            <a:ext cx="543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A Generation of Progress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011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539" y="3874906"/>
            <a:ext cx="7889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	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1979</a:t>
            </a:r>
            <a:r>
              <a:rPr lang="en-US" sz="3600" dirty="0"/>
              <a:t>:</a:t>
            </a:r>
            <a:r>
              <a:rPr lang="en-US" dirty="0"/>
              <a:t> Conservation Easement </a:t>
            </a:r>
            <a:r>
              <a:rPr lang="en-US" dirty="0" smtClean="0"/>
              <a:t>Act passed, amended </a:t>
            </a:r>
            <a:r>
              <a:rPr lang="en-US" dirty="0"/>
              <a:t>1981, 2004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7931" y="1457695"/>
            <a:ext cx="35424" cy="392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4979" y="1484002"/>
            <a:ext cx="7496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1976: </a:t>
            </a:r>
            <a:r>
              <a:rPr lang="en-US" dirty="0"/>
              <a:t>The California </a:t>
            </a:r>
            <a:r>
              <a:rPr lang="en-US" dirty="0" smtClean="0"/>
              <a:t>Coastal </a:t>
            </a:r>
            <a:r>
              <a:rPr lang="en-US" dirty="0"/>
              <a:t>Commission </a:t>
            </a:r>
            <a:r>
              <a:rPr lang="en-US" dirty="0" smtClean="0"/>
              <a:t>established</a:t>
            </a:r>
            <a:br>
              <a:rPr lang="en-US" dirty="0" smtClean="0"/>
            </a:br>
            <a:r>
              <a:rPr lang="en-US" dirty="0" smtClean="0"/>
              <a:t>		    California Coastal Conservancy established</a:t>
            </a:r>
            <a:br>
              <a:rPr lang="en-US" dirty="0" smtClean="0"/>
            </a:br>
            <a:r>
              <a:rPr lang="en-US" dirty="0" smtClean="0"/>
              <a:t>		    California Conservation Corps created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76" y="1640197"/>
            <a:ext cx="1831460" cy="9209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6805" y="2916210"/>
            <a:ext cx="4698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1977: </a:t>
            </a:r>
            <a:r>
              <a:rPr lang="en-US" dirty="0"/>
              <a:t>Peninsula Open Space </a:t>
            </a:r>
            <a:r>
              <a:rPr lang="en-US" dirty="0" smtClean="0"/>
              <a:t>Trust created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08539" y="1692486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6251" y="4368024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6479" y="3144418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21" y="2654212"/>
            <a:ext cx="951576" cy="1633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87" y="4725425"/>
            <a:ext cx="2267548" cy="12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19"/>
            <a:ext cx="9155140" cy="103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0674"/>
            <a:ext cx="9155140" cy="61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588"/>
            <a:ext cx="9155140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203" y="5759356"/>
            <a:ext cx="2010626" cy="108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5986"/>
            <a:ext cx="9155140" cy="45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682" y="1362473"/>
            <a:ext cx="823552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1980: </a:t>
            </a:r>
            <a:r>
              <a:rPr lang="en-US" dirty="0" smtClean="0"/>
              <a:t>Federal Charitable Income Tax Deduction enacted</a:t>
            </a:r>
          </a:p>
          <a:p>
            <a:r>
              <a:rPr lang="en-US" dirty="0"/>
              <a:t>	</a:t>
            </a:r>
            <a:r>
              <a:rPr lang="en-US" dirty="0" smtClean="0"/>
              <a:t>	       Santa Monica Mountains Conservancy created</a:t>
            </a:r>
            <a:br>
              <a:rPr lang="en-US" dirty="0" smtClean="0"/>
            </a:br>
            <a:endParaRPr lang="en-US" dirty="0"/>
          </a:p>
          <a:p>
            <a:r>
              <a:rPr lang="en-US" sz="3600" dirty="0" smtClean="0"/>
              <a:t>  1982: </a:t>
            </a:r>
            <a:r>
              <a:rPr lang="en-US" dirty="0" smtClean="0"/>
              <a:t>Lake </a:t>
            </a:r>
            <a:r>
              <a:rPr lang="en-US" dirty="0"/>
              <a:t>Tahoe </a:t>
            </a:r>
            <a:r>
              <a:rPr lang="en-US" dirty="0" smtClean="0"/>
              <a:t>Acquisitions Bond Act</a:t>
            </a:r>
            <a:br>
              <a:rPr lang="en-US" dirty="0" smtClean="0"/>
            </a:br>
            <a:endParaRPr lang="en-US" dirty="0"/>
          </a:p>
          <a:p>
            <a:r>
              <a:rPr lang="en-US" sz="3600" dirty="0" smtClean="0"/>
              <a:t>  1984: </a:t>
            </a:r>
            <a:r>
              <a:rPr lang="en-US" dirty="0" smtClean="0"/>
              <a:t>Tahoe </a:t>
            </a:r>
            <a:r>
              <a:rPr lang="en-US" dirty="0"/>
              <a:t>Conservancy </a:t>
            </a:r>
            <a:r>
              <a:rPr lang="en-US" dirty="0" smtClean="0"/>
              <a:t>established</a:t>
            </a:r>
          </a:p>
          <a:p>
            <a:r>
              <a:rPr lang="en-US" dirty="0"/>
              <a:t>	</a:t>
            </a:r>
            <a:r>
              <a:rPr lang="en-US" dirty="0" smtClean="0"/>
              <a:t>		CA Endangered Species Act passed</a:t>
            </a:r>
            <a:br>
              <a:rPr lang="en-US" dirty="0" smtClean="0"/>
            </a:br>
            <a:endParaRPr lang="en-US" dirty="0"/>
          </a:p>
          <a:p>
            <a:r>
              <a:rPr lang="en-US" sz="3600" dirty="0" smtClean="0"/>
              <a:t>  1988: </a:t>
            </a:r>
            <a:r>
              <a:rPr lang="en-US" dirty="0" smtClean="0"/>
              <a:t>Proposition 70 passed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1989:</a:t>
            </a:r>
            <a:r>
              <a:rPr lang="en-US" dirty="0" smtClean="0"/>
              <a:t> Environmental Enhancement Mitigation program created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57" y="2871126"/>
            <a:ext cx="3282230" cy="2197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marlin150x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01093" y="887318"/>
            <a:ext cx="2006002" cy="234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413682" y="1582637"/>
            <a:ext cx="0" cy="3803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88274" y="1543330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5570" y="2699453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3804" y="3482298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2020" y="4580861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2020" y="5384975"/>
            <a:ext cx="218784" cy="22832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403</Words>
  <Application>Microsoft Office PowerPoint</Application>
  <PresentationFormat>On-screen Show (4:3)</PresentationFormat>
  <Paragraphs>147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Candara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</dc:creator>
  <cp:lastModifiedBy>Dawn</cp:lastModifiedBy>
  <cp:revision>92</cp:revision>
  <dcterms:created xsi:type="dcterms:W3CDTF">2014-02-28T22:57:30Z</dcterms:created>
  <dcterms:modified xsi:type="dcterms:W3CDTF">2015-04-15T16:56:05Z</dcterms:modified>
</cp:coreProperties>
</file>